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1.m4a" ContentType="audio/unknown"/>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Jump forward two- or three-thousand years from now. Then, in our future, history as _we_ know it will have been boiled down to its bare core. If there is somebody like me, working at a task something like this, informing students of the Big Ideas of a history course.</a:t>
            </a:r>
          </a:p>
          <a:p>
            <a:pPr/>
          </a:p>
          <a:p>
            <a:pPr/>
            <a:r>
              <a:t>And then they will probably try to highlight a few Big Ideas about the history of the 20th century:</a:t>
            </a:r>
          </a:p>
          <a:p>
            <a:pPr/>
          </a:p>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a:p>
            <a:pPr/>
          </a:p>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a:p>
            <a:pPr/>
          </a:p>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The history of the 20th century has seen us as a race are at best slouching, if that, towards something that might be a utopia, maybe.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Its principal source was:</a:t>
            </a:r>
          </a:p>
          <a:p>
            <a:pPr/>
            <a:r>
              <a:t>The existence of a market economy: rapid modern economic growth is inevitable once you have a stable market economy with secure property rights.</a:t>
            </a:r>
          </a:p>
          <a:p>
            <a:pPr/>
            <a:r>
              <a:t>The cheap ocean and rail transport that destroyed distance as a cost and brought economies all over the world cheek-by-jowl: this greatly amplified the division of labor, and prosperity depends primarily on a fine division of labor.</a:t>
            </a:r>
          </a:p>
          <a:p>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a:r>
              <a:t>The ability to greatly ramp up the rate of exploitation, and so devote much more of society’s production to investment and capital accumulation.</a:t>
            </a:r>
          </a:p>
          <a:p>
            <a:pPr/>
            <a:r>
              <a:t>None of the above.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What is the single number you should hold in your head?</a:t>
            </a:r>
          </a:p>
          <a:p>
            <a:pPr/>
            <a:r>
              <a:t>0.15% per year</a:t>
            </a:r>
          </a:p>
          <a:p>
            <a:pPr/>
            <a:r>
              <a:t>1.5% per year.</a:t>
            </a:r>
          </a:p>
          <a:p>
            <a:pPr/>
            <a:r>
              <a:t>8% per year.</a:t>
            </a:r>
          </a:p>
          <a:p>
            <a:pPr/>
            <a:r>
              <a:t>2.1% per year</a:t>
            </a:r>
          </a:p>
          <a:p>
            <a:pPr/>
            <a:r>
              <a:t>None of the above.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How many people today are still living on less than $2 a day?</a:t>
            </a:r>
          </a:p>
          <a:p>
            <a:pPr/>
            <a:r>
              <a:t>70 million</a:t>
            </a:r>
          </a:p>
          <a:p>
            <a:pPr/>
            <a:r>
              <a:t>230 million</a:t>
            </a:r>
          </a:p>
          <a:p>
            <a:pPr/>
            <a:r>
              <a:t>700 million</a:t>
            </a:r>
          </a:p>
          <a:p>
            <a:pPr/>
            <a:r>
              <a:t>2.3 billion</a:t>
            </a:r>
          </a:p>
          <a:p>
            <a:pPr/>
            <a:r>
              <a:t>None of the above.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Tyrannies, wealth gulfs, mismanagement: </a:t>
            </a:r>
          </a:p>
          <a:p>
            <a:pPr/>
            <a:r>
              <a:t>Hitler, Stalin, Mao—and their little brothers. Enough said…</a:t>
            </a:r>
          </a:p>
          <a:p>
            <a:pPr/>
            <a:r>
              <a:t>Well, maybe not enough said: the peculiar thing was that (most of?) these tyrannies were powered by ideas about economic organization</a:t>
            </a:r>
          </a:p>
          <a:p>
            <a:pPr/>
            <a:r>
              <a:t>Wealth gulfs of a magnitude previously unbelievable</a:t>
            </a:r>
          </a:p>
          <a:p>
            <a:pPr/>
            <a:r>
              <a:t>Pre-1870 societies simply were not rich enough formodern second gilded age degrees of wealth inequality to be possible</a:t>
            </a:r>
          </a:p>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Hitler, Stalin, Mao—and their little brothers. Enough said…</a:t>
            </a:r>
          </a:p>
          <a:p>
            <a:pPr/>
            <a:r>
              <a:t>Well, maybe not enough said: the peculiar thing was that (most of?) these tyrannies were powered by ideas about economic organization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Wealth gulfs of a magnitude previously unbelievable</a:t>
            </a:r>
          </a:p>
          <a:p>
            <a:pPr/>
            <a:r>
              <a:t>Pre-1870 societies simply were not rich enough formodern second gilded age degrees of wealth inequality to be possible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 </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a:t>
            </a:r>
          </a:p>
          <a:p>
            <a:pPr/>
          </a:p>
          <a:p>
            <a:pPr/>
            <a:r>
              <a:t>The history of the 20th century has seen us as a race at best slouching, if that, towards something that might be a utopia, maybe.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Good morning, good afternoon, or good evening. I’m Brad DeLong. And this is my economic history of the long twentieth century.</a:t>
            </a:r>
          </a:p>
          <a:p>
            <a:pPr/>
          </a:p>
          <a:p>
            <a:pPr/>
            <a:r>
              <a:t>At the top on the right hand of this slide we have the real—that is, inflation and deflation adjusted so that we do not get confused by changes in the purchasing power of money—wages of people working in the construction trades in England from 1200 to the present. This real wage series has a somewhat shaky basis. We know how much in money terms construction workers were paid. We know how much in money terms the things they bought cost. We do not know as much as we would like about how long the working day was. And we are pretty much at sea when it comes to the question of how we incorporate into our index the fact that people today can buy many, many, many more and different useful things than people could buy back in 1300. This graph almost surely makes the upward pointing blade of the hockey stick at the right hand side of the figure a lot smaller then a properly representative graph would show.</a:t>
            </a:r>
          </a:p>
          <a:p>
            <a:pPr/>
          </a:p>
          <a:p>
            <a:pPr/>
            <a:r>
              <a:t>In the middle of the right hand side of the slide we have a picture of the Shanghai waterfront in I think it is the 1880s: a view of the den British concession. At the bottom we have the Shanghai waterfront earlier in this decade. Quite a difference, no? The contrast between these two pictures is the on the ground reality that corresponds to the different height of the line on the graph in the 1800s and today. By contrast with all previous human civilizations, our knowledge of technology and of human organization makes us rich beyond even the imaginings of the fables that people told in the past.</a:t>
            </a:r>
          </a:p>
          <a:p>
            <a:pPr/>
          </a:p>
          <a:p>
            <a:pPr/>
            <a:r>
              <a:t>And the bulk of the transformation from the poor, largely subsistence human world of the past to our prosperous – potentially prosperous, at least – world of today was accomplished in the long 20th century from 1870 to 2016.</a:t>
            </a:r>
          </a:p>
          <a:p>
            <a:pPr/>
          </a:p>
          <a:p>
            <a:pPr/>
            <a:r>
              <a:t>That explosion of human wealth driven forward by the extraordinary advance of knowledge in how to use technologies to manipulate the matter and energy of nature, and to organize humans productively, is the core of my Grand Narrative of the economic history of the long 20th century.</a:t>
            </a:r>
          </a:p>
          <a:p>
            <a:pPr/>
          </a:p>
          <a:p>
            <a:pPr/>
            <a:r>
              <a:t>In telling this granddaughters we will find ourselves visiting and revisiting nine different themes. Three of these themes will focus on engineering and economics in the forms of technology, accumulation, and production; three will focus on sociology and economics in the forms of gender, ethnicity, and social roles; and three will focus on politics and economies in the forms of tyranny, property control, and economic system governance and mismanagement. And then there is the question of how we assess this historical process. If we frame things by supposing that the people who inhabited the world in the long 20th century had the historical task of carrying the baton toward utopia, how well did they do?</a:t>
            </a:r>
          </a:p>
          <a:p>
            <a:pPr/>
          </a:p>
          <a:p>
            <a:pPr/>
            <a:r>
              <a:t>By now you should have read at least the first two chapters of my manuscript on the economic history of the long 20th century. But if you read it passively, I want you to go back and do it again, this time reading it actively. How do you know if you read it passively? If you cannot answer the questions underneath the “orienting yourself” heading on the left side of the slide, go back and read it again—this time asking yourself questions as you read, and answering them, and also asking me questions, and imagining in your mind’s eye and ear what my answers would be.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Well, you don’t have to rely purely on your imaginings in order to figure out what my answers to the orienting questions are. I am right here. Here are the questions, and my answers.</a:t>
            </a:r>
          </a:p>
          <a:p>
            <a:pPr/>
          </a:p>
          <a:p>
            <a:pPr/>
            <a:r>
              <a:t>When do I say the Long 20th Century really started? 1870.</a:t>
            </a:r>
          </a:p>
          <a:p>
            <a:pPr/>
          </a:p>
          <a:p>
            <a:pPr/>
            <a:r>
              <a:t>Why then? The third watershed—the third step-up in the global pace of economic growth—globalization, and the start of the American century.</a:t>
            </a:r>
          </a:p>
          <a:p>
            <a:pPr/>
          </a:p>
          <a:p>
            <a:pPr/>
            <a:r>
              <a:t>When do I say the Long 20th Century really ended? 2016.</a:t>
            </a:r>
          </a:p>
          <a:p>
            <a:pPr/>
          </a:p>
          <a:p>
            <a:pPr/>
            <a:r>
              <a:t>Why then? Three reasons: (1) end of the American century, (2) slowdown in global north growth, (3) failures of economic management.</a:t>
            </a:r>
          </a:p>
          <a:p>
            <a:pPr/>
          </a:p>
          <a:p>
            <a:pPr/>
          </a:p>
          <a:p>
            <a:pPr/>
            <a:r>
              <a:t>What was the typical human standard of living back in 1870? Perhaps $4/day—$1300/year</a:t>
            </a:r>
          </a:p>
          <a:p>
            <a:pPr/>
          </a:p>
          <a:p>
            <a:pPr/>
            <a:r>
              <a:t>What is the typical human standard of living today? Perhaps $35/day—$12000/year</a:t>
            </a:r>
          </a:p>
          <a:p>
            <a:pPr/>
            <a:r>
              <a:t>Is there a typical human standard of living today? Maybe not: inequality is much greater than it was in 1870, and even more so in 1800. A global north of 800 million with a typical standard of living of $50000/year—$150/day; a global south of 6.8 billion with a typical standard of living of $7000/year—$20/day</a:t>
            </a:r>
          </a:p>
          <a:p>
            <a:pPr/>
          </a:p>
          <a:p>
            <a:pPr/>
            <a:r>
              <a:t>Is the world today a utopia? Definitely not…</a:t>
            </a:r>
          </a:p>
          <a:p>
            <a:pPr/>
          </a:p>
          <a:p>
            <a:pPr/>
            <a:r>
              <a:t>Is greater San Francisco today a utopia? What do you think?</a:t>
            </a:r>
          </a:p>
          <a:p>
            <a:pPr/>
          </a:p>
          <a:p>
            <a:pPr/>
            <a:r>
              <a:t>Do you think my answers are right? Or, rather: which of my answers do you think are wrong, and why do you think so?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Why pre-1870 poverty?:</a:t>
            </a:r>
          </a:p>
          <a:p>
            <a:pPr/>
            <a:r>
              <a:t>Overwhelmingly: Malthusian factors</a:t>
            </a:r>
          </a:p>
          <a:p>
            <a:pPr/>
            <a:r>
              <a:t>Population outran means of subsistence produced by limited resources &amp; slowly-growing technological knowledge</a:t>
            </a:r>
          </a:p>
          <a:p>
            <a:pPr/>
            <a:r>
              <a:t>Why was technological knowledge slowly growing?</a:t>
            </a:r>
          </a:p>
          <a:p>
            <a:pPr/>
            <a:r>
              <a:t>Few heads?</a:t>
            </a:r>
          </a:p>
          <a:p>
            <a:pPr/>
            <a:r>
              <a:t>Entrepreneurship directed toward exploitation?</a:t>
            </a:r>
          </a:p>
          <a:p>
            <a:pPr/>
            <a:r>
              <a:t>Absence of routinization?</a:t>
            </a:r>
          </a:p>
          <a:p>
            <a:pPr/>
            <a:r>
              <a:t>The industrial research lab and the modern corporation</a:t>
            </a:r>
          </a:p>
          <a:p>
            <a:pPr/>
          </a:p>
          <a:p>
            <a:pPr/>
            <a:r>
              <a:t>Quantities:</a:t>
            </a:r>
          </a:p>
          <a:p>
            <a:pPr/>
            <a:r>
              <a:t>Probable fall in living standards with the coming of the agrarian age</a:t>
            </a:r>
          </a:p>
          <a:p>
            <a:pPr/>
            <a:r>
              <a:t>Typical agrarian age rate of ideas growth of 0.035%/year</a:t>
            </a:r>
          </a:p>
          <a:p>
            <a:pPr/>
            <a:r>
              <a:t>Watershed 1: the 1500 commercial revolution—quadrupling of ideas growth to 0.15%/year</a:t>
            </a:r>
          </a:p>
          <a:p>
            <a:pPr/>
            <a:r>
              <a:t>Watershed 2: the 1770 industrial revolution—tripling of ideas growth to 0.44%/year</a:t>
            </a:r>
          </a:p>
          <a:p>
            <a:pPr/>
            <a:r>
              <a:t>Watershed 3: the 1870 coming of modern economic growth—near-quintupling of ideas growth to 2.1%/year</a:t>
            </a:r>
          </a:p>
          <a:p>
            <a:pPr/>
            <a:r>
              <a:t>Only the last banishes the Malthusian Devil…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principal reason that pre-industrial humanity was so poor was:</a:t>
            </a:r>
          </a:p>
          <a:p>
            <a:pPr/>
            <a:r>
              <a:t>Because people back then were genetically cognitively inferior to us.</a:t>
            </a:r>
          </a:p>
          <a:p>
            <a:pPr/>
            <a:r>
              <a:t>Because people back then were malnourished, and so cognitively inferior to us.</a:t>
            </a:r>
          </a:p>
          <a:p>
            <a:pPr/>
            <a:r>
              <a:t>Because of Malthusian reasons.</a:t>
            </a:r>
          </a:p>
          <a:p>
            <a:pPr/>
            <a:r>
              <a:t>Because of oppressive upper classes.</a:t>
            </a:r>
          </a:p>
          <a:p>
            <a:pPr/>
            <a:r>
              <a:t>Something different from the above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a:r>
              <a:t>Because of rapidly rising inequality: the coming of the modern state with its police and its army allowed the rich to hold on to massive amounts of property.</a:t>
            </a:r>
          </a:p>
          <a:p>
            <a:pPr/>
            <a:r>
              <a:t>Because of capitalism: capitalists still the property of the farmers and the craftsmen and turned them into wage-slaves.</a:t>
            </a:r>
          </a:p>
          <a:p>
            <a:pPr/>
            <a:r>
              <a:t>Because of Malthusian pressures: population growth meant that average farm sizes in 1870 were but 2/5 of what they had been in 1500.</a:t>
            </a:r>
          </a:p>
          <a:p>
            <a:pPr/>
            <a:r>
              <a:t>The premise is false: the typical human in 1870 had roughly four times the standard of living of the typical human in 1500.</a:t>
            </a:r>
          </a:p>
          <a:p>
            <a:pPr/>
            <a:r>
              <a:t>Something different.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 Id="rId4" Type="http://schemas.openxmlformats.org/officeDocument/2006/relationships/hyperlink" Target="https://www.icloud.com/keynote/02wUL2TNB-TpNnzfjl-8i_rwg" TargetMode="External"/><Relationship Id="rId5" Type="http://schemas.openxmlformats.org/officeDocument/2006/relationships/hyperlink" Target="https://en.wikipedia.org/wiki/J._Bradford_DeLong" TargetMode="External"/><Relationship Id="rId6" Type="http://schemas.openxmlformats.org/officeDocument/2006/relationships/image" Target="../media/image1.tif"/><Relationship Id="rId7" Type="http://schemas.openxmlformats.org/officeDocument/2006/relationships/image" Target="../media/image1.png"/><Relationship Id="rId8" Type="http://schemas.openxmlformats.org/officeDocument/2006/relationships/hyperlink" Target="https://github.com/braddelong/public-files/blob/master/econ-115-module-1-themes-%23tceh.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pXRs2OLUhKo" TargetMode="External"/><Relationship Id="rId4" Type="http://schemas.openxmlformats.org/officeDocument/2006/relationships/hyperlink" Target="https://github.com/braddelong/public-files/blob/master/econ-115-module-1-1-themes-%23tceh.pptx" TargetMode="External"/><Relationship Id="rId5"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mzn.to/2BSw3fZ"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180226a"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book-bellamy-looking-backward.pdf" TargetMode="External"/><Relationship Id="rId3" Type="http://schemas.openxmlformats.org/officeDocument/2006/relationships/image" Target="../media/image26.png"/><Relationship Id="rId4" Type="http://schemas.openxmlformats.org/officeDocument/2006/relationships/hyperlink" Target="https://en.wikipedia.org/wiki/J._Bradford_DeLong" TargetMode="External"/><Relationship Id="rId5" Type="http://schemas.openxmlformats.org/officeDocument/2006/relationships/image" Target="../media/image1.tif"/><Relationship Id="rId6"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tree/master/econ-115-f2020-textbook" TargetMode="External"/><Relationship Id="rId3" Type="http://schemas.openxmlformats.org/officeDocument/2006/relationships/hyperlink" Target="https://github.com/braddelong/public-files/blob/master/readings/article-diamond-agriculture.pdf" TargetMode="External"/><Relationship Id="rId4" Type="http://schemas.openxmlformats.org/officeDocument/2006/relationships/hyperlink" Target="https://github.com/braddelong/public-files/blob/master/readings/article-keynes-possibilities.pdf" TargetMode="External"/><Relationship Id="rId5" Type="http://schemas.openxmlformats.org/officeDocument/2006/relationships/hyperlink" Target="https://github.com/braddelong/public-files/blob/master/readings/selections-crone-pre.pdf" TargetMode="External"/><Relationship Id="rId6" Type="http://schemas.openxmlformats.org/officeDocument/2006/relationships/hyperlink" Target="https://en.wikipedia.org/wiki/J._Bradford_DeLong" TargetMode="External"/><Relationship Id="rId7" Type="http://schemas.openxmlformats.org/officeDocument/2006/relationships/image" Target="../media/image1.tif"/><Relationship Id="rId8" Type="http://schemas.openxmlformats.org/officeDocument/2006/relationships/hyperlink" Target="https://github.com/braddelong/public-files/blob/master/readings/book-bellamy-looking-backward.pdf" TargetMode="External"/><Relationship Id="rId9" Type="http://schemas.openxmlformats.org/officeDocument/2006/relationships/image" Target="../media/image26.png"/><Relationship Id="rId10" Type="http://schemas.openxmlformats.org/officeDocument/2006/relationships/image" Target="../media/image2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 1. Themes…</a:t>
            </a:r>
          </a:p>
        </p:txBody>
      </p:sp>
      <p:sp>
        <p:nvSpPr>
          <p:cNvPr id="136" name="The long 20th century will in all likelihood be seen in the future as the watershed in human experience:…"/>
          <p:cNvSpPr txBox="1"/>
          <p:nvPr>
            <p:ph type="body" idx="4294967295"/>
          </p:nvPr>
        </p:nvSpPr>
        <p:spPr>
          <a:xfrm>
            <a:off x="112563" y="1142997"/>
            <a:ext cx="4726575" cy="5397501"/>
          </a:xfrm>
          <a:prstGeom prst="rect">
            <a:avLst/>
          </a:prstGeom>
        </p:spPr>
        <p:txBody>
          <a:bodyPr lIns="45718" tIns="45718" rIns="45718" bIns="45718" anchor="t">
            <a:noAutofit/>
          </a:bodyPr>
          <a:lstStyle/>
          <a:p>
            <a:pPr marL="0" indent="0" defTabSz="457200">
              <a:spcBef>
                <a:spcPts val="300"/>
              </a:spcBef>
              <a:buSzTx/>
              <a:buNone/>
              <a:defRPr b="1" sz="1000">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Longest-run economic history: The Third Watershed</a:t>
            </a:r>
            <a:endParaRPr b="0">
              <a:latin typeface="Times New Roman"/>
              <a:ea typeface="Times New Roman"/>
              <a:cs typeface="Times New Roman"/>
              <a:sym typeface="Times New Roman"/>
            </a:endParaRPr>
          </a:p>
          <a:p>
            <a:pPr marL="126999" indent="-126999" defTabSz="410764">
              <a:spcBef>
                <a:spcPts val="300"/>
              </a:spcBef>
              <a:buSzPct val="100000"/>
              <a:defRPr sz="1000">
                <a:latin typeface="Times New Roman"/>
                <a:ea typeface="Times New Roman"/>
                <a:cs typeface="Times New Roman"/>
                <a:sym typeface="Times New Roman"/>
              </a:defRPr>
            </a:pPr>
            <a:r>
              <a:rPr b="1"/>
              <a:t>Video</a:t>
            </a:r>
            <a:r>
              <a:t>: Introduction: grand narrative &amp; themes</a:t>
            </a:r>
          </a:p>
          <a:p>
            <a:pPr marL="126999" indent="-126999" defTabSz="457200">
              <a:spcBef>
                <a:spcPts val="300"/>
              </a:spcBef>
              <a:buSzPct val="100000"/>
              <a:defRPr b="1" sz="1000">
                <a:uFill>
                  <a:solidFill>
                    <a:srgbClr val="000000"/>
                  </a:solidFill>
                </a:uFill>
                <a:latin typeface="+mj-lt"/>
                <a:ea typeface="+mj-ea"/>
                <a:cs typeface="+mj-cs"/>
                <a:sym typeface="Helvetica"/>
              </a:defRPr>
            </a:pPr>
          </a:p>
          <a:p>
            <a:pPr marL="0" indent="0" defTabSz="457200">
              <a:spcBef>
                <a:spcPts val="300"/>
              </a:spcBef>
              <a:buSzTx/>
              <a:buNone/>
              <a:defRPr b="1" sz="1000">
                <a:uFill>
                  <a:solidFill>
                    <a:srgbClr val="000000"/>
                  </a:solidFill>
                </a:uFill>
                <a:latin typeface="+mj-lt"/>
                <a:ea typeface="+mj-ea"/>
                <a:cs typeface="+mj-cs"/>
                <a:sym typeface="Helvetica"/>
              </a:defRPr>
            </a:pPr>
            <a:r>
              <a:t>Readings: </a:t>
            </a:r>
          </a:p>
          <a:p>
            <a:pPr marL="126999" indent="-126999" defTabSz="457200">
              <a:spcBef>
                <a:spcPts val="300"/>
              </a:spcBef>
              <a:buSzPct val="100000"/>
              <a:defRPr b="1" sz="1000">
                <a:uFill>
                  <a:solidFill>
                    <a:srgbClr val="000000"/>
                  </a:solidFill>
                </a:uFill>
                <a:latin typeface="+mj-lt"/>
                <a:ea typeface="+mj-ea"/>
                <a:cs typeface="+mj-cs"/>
                <a:sym typeface="Helvetica"/>
              </a:defRPr>
            </a:pPr>
            <a:r>
              <a:rPr>
                <a:latin typeface="Times New Roman"/>
                <a:ea typeface="Times New Roman"/>
                <a:cs typeface="Times New Roman"/>
                <a:sym typeface="Times New Roman"/>
              </a:rPr>
              <a:t>Long 20th Century Economic History:</a:t>
            </a:r>
            <a:r>
              <a:rPr b="0">
                <a:latin typeface="Times New Roman"/>
                <a:ea typeface="Times New Roman"/>
                <a:cs typeface="Times New Roman"/>
                <a:sym typeface="Times New Roman"/>
              </a:rPr>
              <a:t> chs. 1 &amp; 2</a:t>
            </a:r>
            <a:endParaRPr b="0"/>
          </a:p>
          <a:p>
            <a:pPr marL="126999" indent="-126999" defTabSz="410764">
              <a:spcBef>
                <a:spcPts val="300"/>
              </a:spcBef>
              <a:buSzPct val="100000"/>
              <a:defRPr b="1" sz="1000">
                <a:latin typeface="Times New Roman"/>
                <a:ea typeface="Times New Roman"/>
                <a:cs typeface="Times New Roman"/>
                <a:sym typeface="Times New Roman"/>
              </a:defRPr>
            </a:pPr>
            <a:r>
              <a:t>Prefatory notes on Diamond &amp; Keynes</a:t>
            </a:r>
          </a:p>
          <a:p>
            <a:pPr marL="126999" indent="-126999" defTabSz="410764">
              <a:spcBef>
                <a:spcPts val="300"/>
              </a:spcBef>
              <a:buSzPct val="100000"/>
              <a:defRPr sz="1000">
                <a:latin typeface="Times New Roman"/>
                <a:ea typeface="Times New Roman"/>
                <a:cs typeface="Times New Roman"/>
                <a:sym typeface="Times New Roman"/>
              </a:defRPr>
            </a:pPr>
            <a:r>
              <a:rPr b="1"/>
              <a:t>Reading 1</a:t>
            </a:r>
            <a:r>
              <a:t>: </a:t>
            </a: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marL="126999" indent="-126999" defTabSz="410764">
              <a:spcBef>
                <a:spcPts val="300"/>
              </a:spcBef>
              <a:buSzPct val="100000"/>
              <a:defRPr sz="1000">
                <a:latin typeface="Times New Roman"/>
                <a:ea typeface="Times New Roman"/>
                <a:cs typeface="Times New Roman"/>
                <a:sym typeface="Times New Roman"/>
              </a:defRPr>
            </a:pPr>
            <a:r>
              <a:rPr b="1"/>
              <a:t>Reading 2</a:t>
            </a:r>
            <a:r>
              <a:t>: </a:t>
            </a:r>
            <a:r>
              <a:rPr b="1"/>
              <a:t>John Maynard Keynes</a:t>
            </a:r>
            <a:r>
              <a:t> (1931): </a:t>
            </a:r>
            <a:r>
              <a:rPr i="1"/>
              <a:t>Economic Possibilities for Our Grandchildren </a:t>
            </a:r>
            <a:r>
              <a:t>&lt;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marL="126999" indent="-126999" defTabSz="410764">
              <a:spcBef>
                <a:spcPts val="300"/>
              </a:spcBef>
              <a:buSzPct val="100000"/>
              <a:defRPr sz="1000">
                <a:latin typeface="Times New Roman"/>
                <a:ea typeface="Times New Roman"/>
                <a:cs typeface="Times New Roman"/>
                <a:sym typeface="Times New Roman"/>
              </a:defRPr>
            </a:pPr>
            <a:r>
              <a:rPr b="1"/>
              <a:t>Discuss</a:t>
            </a:r>
            <a:r>
              <a:t>: Reaction to Readings for: 1. Themes…</a:t>
            </a:r>
          </a:p>
          <a:p>
            <a:pPr marL="126999" indent="-126999" defTabSz="521208">
              <a:spcBef>
                <a:spcPts val="300"/>
              </a:spcBef>
              <a:buSzPct val="100000"/>
              <a:tabLst>
                <a:tab pos="215900" algn="l"/>
              </a:tabLst>
              <a:defRPr b="1" sz="1000">
                <a:uFill>
                  <a:solidFill>
                    <a:srgbClr val="000000"/>
                  </a:solidFill>
                </a:uFill>
                <a:latin typeface="+mj-lt"/>
                <a:ea typeface="+mj-ea"/>
                <a:cs typeface="+mj-cs"/>
                <a:sym typeface="Helvetica"/>
              </a:defRPr>
            </a:pPr>
          </a:p>
          <a:p>
            <a:pPr marL="0" indent="0" defTabSz="521208">
              <a:spcBef>
                <a:spcPts val="300"/>
              </a:spcBef>
              <a:buSzTx/>
              <a:buNone/>
              <a:tabLst>
                <a:tab pos="215900" algn="l"/>
              </a:tabLst>
              <a:defRPr b="1" sz="1000">
                <a:uFill>
                  <a:solidFill>
                    <a:srgbClr val="000000"/>
                  </a:solidFill>
                </a:uFill>
                <a:latin typeface="+mj-lt"/>
                <a:ea typeface="+mj-ea"/>
                <a:cs typeface="+mj-cs"/>
                <a:sym typeface="Helvetica"/>
              </a:defRPr>
            </a:pPr>
            <a:r>
              <a:t>Lectures &amp; q &amp; 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Slides</a:t>
            </a:r>
            <a:r>
              <a:t> with Audio:</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 Grand Narrative </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4-6: Feminism, demography, inclusion</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7-9: Tyrannies, wealth gulfs, mismanagement</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Slouching Towards Utopia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Zoom</a:t>
            </a:r>
            <a:r>
              <a:t> Session: TBS (to be scheduled)</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Problems &amp; Interactions: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Do:</a:t>
            </a:r>
            <a:r>
              <a:rPr b="0"/>
              <a:t> PS01: The Three Watersheds</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Discuss &amp; present</a:t>
            </a:r>
            <a:r>
              <a:t>: Takeaways from &amp; Extensions of: 1. Themes…</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Addenda: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Text </a:t>
            </a:r>
            <a:r>
              <a:t>for Lectures on: 1. Themes…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Learning Goals</a:t>
            </a:r>
            <a:r>
              <a:rPr b="0"/>
              <a:t> for: 1. Themes…</a:t>
            </a:r>
            <a:endParaRPr b="0"/>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Optional</a:t>
            </a:r>
            <a:r>
              <a:rPr b="0"/>
              <a:t> Further Readings…</a:t>
            </a:r>
          </a:p>
        </p:txBody>
      </p:sp>
      <p:sp>
        <p:nvSpPr>
          <p:cNvPr id="137" name="&lt;https://www.icloud.com/keynote/02wUL2TNB-TpNnzfjl-8i_rwg&gt;"/>
          <p:cNvSpPr txBox="1"/>
          <p:nvPr/>
        </p:nvSpPr>
        <p:spPr>
          <a:xfrm>
            <a:off x="5421693" y="6639563"/>
            <a:ext cx="5005235"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900"/>
            </a:pPr>
            <a:r>
              <a:t>&lt;</a:t>
            </a:r>
            <a:r>
              <a:rPr u="sng">
                <a:solidFill>
                  <a:srgbClr val="0000FF"/>
                </a:solidFill>
                <a:uFill>
                  <a:solidFill>
                    <a:srgbClr val="0000FF"/>
                  </a:solidFill>
                </a:uFill>
                <a:hlinkClick r:id="rId4" invalidUrl="" action="" tgtFrame="" tooltip="" history="1" highlightClick="0" endSnd="0"/>
              </a:rPr>
              <a:t>https://www.icloud.com/keynote/02wUL2TNB-TpNnzfjl-8i_rwg</a:t>
            </a:r>
            <a:r>
              <a:t>&gt;</a:t>
            </a:r>
          </a:p>
        </p:txBody>
      </p:sp>
      <p:pic>
        <p:nvPicPr>
          <p:cNvPr id="138" name="Image" descr="Image">
            <a:hlinkClick r:id="rId5" invalidUrl="" action="" tgtFrame="" tooltip="" history="1" highlightClick="0" endSnd="0"/>
          </p:cNvPr>
          <p:cNvPicPr>
            <a:picLocks noChangeAspect="1"/>
          </p:cNvPicPr>
          <p:nvPr/>
        </p:nvPicPr>
        <p:blipFill>
          <a:blip r:embed="rId6">
            <a:extLst/>
          </a:blip>
          <a:srcRect l="0" t="0" r="0" b="40107"/>
          <a:stretch>
            <a:fillRect/>
          </a:stretch>
        </p:blipFill>
        <p:spPr>
          <a:xfrm>
            <a:off x="5096265" y="4245805"/>
            <a:ext cx="3832265" cy="2295229"/>
          </a:xfrm>
          <a:prstGeom prst="rect">
            <a:avLst/>
          </a:prstGeom>
          <a:ln w="12700">
            <a:miter lim="400000"/>
          </a:ln>
        </p:spPr>
      </p:pic>
      <p:sp>
        <p:nvSpPr>
          <p:cNvPr id="139" name="Link"/>
          <p:cNvSpPr txBox="1"/>
          <p:nvPr/>
        </p:nvSpPr>
        <p:spPr>
          <a:xfrm>
            <a:off x="5096265"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pic>
        <p:nvPicPr>
          <p:cNvPr id="140" name="Image" descr="Image"/>
          <p:cNvPicPr>
            <a:picLocks noChangeAspect="1"/>
          </p:cNvPicPr>
          <p:nvPr/>
        </p:nvPicPr>
        <p:blipFill>
          <a:blip r:embed="rId7">
            <a:extLst/>
          </a:blip>
          <a:stretch>
            <a:fillRect/>
          </a:stretch>
        </p:blipFill>
        <p:spPr>
          <a:xfrm>
            <a:off x="4839137" y="1045261"/>
            <a:ext cx="4163427" cy="3071204"/>
          </a:xfrm>
          <a:prstGeom prst="rect">
            <a:avLst/>
          </a:prstGeom>
          <a:ln w="12700">
            <a:miter lim="400000"/>
          </a:ln>
        </p:spPr>
      </p:pic>
      <p:sp>
        <p:nvSpPr>
          <p:cNvPr id="141" name="&lt;https://github.com/braddelong/public-files/blob/master/econ-115-module-1-themes-%23tceh.pptx&gt;"/>
          <p:cNvSpPr txBox="1"/>
          <p:nvPr/>
        </p:nvSpPr>
        <p:spPr>
          <a:xfrm>
            <a:off x="-1" y="6639563"/>
            <a:ext cx="551368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900"/>
            </a:pPr>
            <a:r>
              <a:t>&lt;</a:t>
            </a:r>
            <a:r>
              <a:rPr u="sng">
                <a:solidFill>
                  <a:srgbClr val="0000FF"/>
                </a:solidFill>
                <a:uFill>
                  <a:solidFill>
                    <a:srgbClr val="0000FF"/>
                  </a:solidFill>
                </a:uFill>
                <a:hlinkClick r:id="rId8" invalidUrl="" action="" tgtFrame="" tooltip="" history="1" highlightClick="0" endSnd="0"/>
              </a:rPr>
              <a:t>https://github.com/braddelong/public-files/blob/master/econ-115-module-1-themes-%23tceh.pptx</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Lecture: 1.3.1. Grand Narrative</a:t>
            </a:r>
          </a:p>
        </p:txBody>
      </p:sp>
      <p:sp>
        <p:nvSpPr>
          <p:cNvPr id="192" name="3:00 of audio in this slide; 9:3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93" name="The long 20th century will in all likelihood be seen in the future as the watershed in human experience:…"/>
          <p:cNvSpPr txBox="1"/>
          <p:nvPr/>
        </p:nvSpPr>
        <p:spPr>
          <a:xfrm>
            <a:off x="112563" y="1142997"/>
            <a:ext cx="546623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Five lecture components:</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 Grand Narrative </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1-3: History economic, wealth explosion, technological cornucopia</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4-6: Feminism, demography, inclusion</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7-9: Tyrannies, wealth gulfs, mismanagement</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Slouching Towards Utopia?</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sz="1500">
                <a:uFillTx/>
                <a:latin typeface="Times New Roman"/>
                <a:ea typeface="Times New Roman"/>
                <a:cs typeface="Times New Roman"/>
                <a:sym typeface="Times New Roman"/>
              </a:defRPr>
            </a:pPr>
            <a:r>
              <a:t>Orienting yourself:</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started?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ended?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was the typical human standard of living back in 1870?</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is the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there a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 world today a utopia?</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greater San Francisco today a utopia?</a:t>
            </a:r>
          </a:p>
        </p:txBody>
      </p:sp>
      <p:pic>
        <p:nvPicPr>
          <p:cNvPr id="194"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195"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196"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pic>
        <p:nvPicPr>
          <p:cNvPr id="197" name="Image" descr="Image"/>
          <p:cNvPicPr>
            <a:picLocks noChangeAspect="1"/>
          </p:cNvPicPr>
          <p:nvPr/>
        </p:nvPicPr>
        <p:blipFill>
          <a:blip r:embed="rId6">
            <a:extLst/>
          </a:blip>
          <a:stretch>
            <a:fillRect/>
          </a:stretch>
        </p:blipFill>
        <p:spPr>
          <a:xfrm>
            <a:off x="5807951" y="1101785"/>
            <a:ext cx="3194613" cy="1936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Orientation</a:t>
            </a:r>
          </a:p>
        </p:txBody>
      </p:sp>
      <p:sp>
        <p:nvSpPr>
          <p:cNvPr id="202"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03" name="The long 20th century will in all likelihood be seen in the future as the watershed in human experience:…"/>
          <p:cNvSpPr txBox="1"/>
          <p:nvPr/>
        </p:nvSpPr>
        <p:spPr>
          <a:xfrm>
            <a:off x="112563" y="1142997"/>
            <a:ext cx="5466237"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400">
                <a:uFillTx/>
                <a:latin typeface="Times New Roman"/>
                <a:ea typeface="Times New Roman"/>
                <a:cs typeface="Times New Roman"/>
                <a:sym typeface="Times New Roman"/>
              </a:defRPr>
            </a:pPr>
            <a:r>
              <a:t>Chronology: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started? </a:t>
            </a:r>
            <a:r>
              <a:rPr b="1"/>
              <a:t>1870</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The third watershed—the third step-up in the global pace of economic growth—globalization, and the start of the American century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ended? </a:t>
            </a:r>
            <a:r>
              <a:rPr b="1"/>
              <a:t>2016.</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Three reasons: (1) end of the American century, slowdown in global north growth, failure of economic management.</a:t>
            </a:r>
            <a:endParaRPr b="1"/>
          </a:p>
          <a:p>
            <a:pPr defTabSz="410764">
              <a:spcBef>
                <a:spcPts val="400"/>
              </a:spcBef>
              <a:defRPr b="0" sz="1400">
                <a:uFillTx/>
                <a:latin typeface="Times New Roman"/>
                <a:ea typeface="Times New Roman"/>
                <a:cs typeface="Times New Roman"/>
                <a:sym typeface="Times New Roman"/>
              </a:defRPr>
            </a:pPr>
            <a:endParaRPr b="1"/>
          </a:p>
          <a:p>
            <a:pPr defTabSz="410764">
              <a:spcBef>
                <a:spcPts val="400"/>
              </a:spcBef>
              <a:defRPr sz="1400">
                <a:uFillTx/>
                <a:latin typeface="Times New Roman"/>
                <a:ea typeface="Times New Roman"/>
                <a:cs typeface="Times New Roman"/>
                <a:sym typeface="Times New Roman"/>
              </a:defRPr>
            </a:pPr>
            <a:r>
              <a:t>Quantities: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was the typical human standard of living back in 1870? </a:t>
            </a:r>
            <a:r>
              <a:rPr b="1"/>
              <a:t>Perhaps $4/day—$1300/year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is the typical human standard of living today? </a:t>
            </a:r>
            <a:r>
              <a:rPr b="1"/>
              <a:t>Perhaps $35/day—$12000/year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there a typical human standard of living today? </a:t>
            </a:r>
            <a:r>
              <a:rPr b="1"/>
              <a:t>Maybe not: inequality is much greater than it was in 1870, and even more so in 1800. A global north of 800 million with a typical standard of living of $50000/year—$150/day; a global south of 6.8 billion with a typical standard of living of $7000/year—$20/day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 world today a utopia? </a:t>
            </a:r>
            <a:r>
              <a:rPr b="1"/>
              <a:t>Definitely not…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greater San Francisco today a utopia? </a:t>
            </a:r>
            <a:r>
              <a:rPr b="1"/>
              <a:t>What do you think?</a:t>
            </a:r>
          </a:p>
        </p:txBody>
      </p:sp>
      <p:pic>
        <p:nvPicPr>
          <p:cNvPr id="204"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205"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206"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bout the Course"/>
          <p:cNvSpPr txBox="1"/>
          <p:nvPr>
            <p:ph type="title" idx="4294967295"/>
          </p:nvPr>
        </p:nvSpPr>
        <p:spPr>
          <a:xfrm>
            <a:off x="112563" y="-3"/>
            <a:ext cx="8890001" cy="1143001"/>
          </a:xfrm>
          <a:prstGeom prst="rect">
            <a:avLst/>
          </a:prstGeom>
        </p:spPr>
        <p:txBody>
          <a:bodyPr lIns="45718" tIns="45718" rIns="45718" bIns="45718"/>
          <a:lstStyle>
            <a:lvl1pPr defTabSz="333756">
              <a:defRPr sz="5840">
                <a:solidFill>
                  <a:srgbClr val="000080"/>
                </a:solidFill>
              </a:defRPr>
            </a:lvl1pPr>
          </a:lstStyle>
          <a:p>
            <a:pPr/>
            <a:r>
              <a:t>Knowledge &amp; Resources</a:t>
            </a:r>
          </a:p>
        </p:txBody>
      </p:sp>
      <p:sp>
        <p:nvSpPr>
          <p:cNvPr id="211"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12" name="The long 20th century will in all likelihood be seen in the future as the watershed in human experience:…"/>
          <p:cNvSpPr txBox="1"/>
          <p:nvPr/>
        </p:nvSpPr>
        <p:spPr>
          <a:xfrm>
            <a:off x="112563" y="1142997"/>
            <a:ext cx="58034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Why pre-1870 poverty?: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Overwhelmingly: Malthusian factors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Population outran means of subsistence produced by limited resources &amp; slowly-growing technological knowledge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was technological knowledge slowly growing?</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Few heads?</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Entrepreneurship directed toward exploitation?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Absence of routinization?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The industrial research lab and the modern corporation</a:t>
            </a:r>
            <a:endParaRPr b="1"/>
          </a:p>
          <a:p>
            <a:pPr defTabSz="410764">
              <a:spcBef>
                <a:spcPts val="500"/>
              </a:spcBef>
              <a:defRPr b="0" sz="1500">
                <a:uFillTx/>
                <a:latin typeface="Times New Roman"/>
                <a:ea typeface="Times New Roman"/>
                <a:cs typeface="Times New Roman"/>
                <a:sym typeface="Times New Roman"/>
              </a:defRPr>
            </a:pPr>
            <a:endParaRPr b="1"/>
          </a:p>
          <a:p>
            <a:pPr defTabSz="410764">
              <a:spcBef>
                <a:spcPts val="500"/>
              </a:spcBef>
              <a:defRPr sz="1500">
                <a:uFillTx/>
                <a:latin typeface="Times New Roman"/>
                <a:ea typeface="Times New Roman"/>
                <a:cs typeface="Times New Roman"/>
                <a:sym typeface="Times New Roman"/>
              </a:defRPr>
            </a:pPr>
            <a:r>
              <a:t>Quantities: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Probable fall in living standards with the coming of the agrarian age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Typical agrarian age rate of ideas growth of 0.035%/year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1: the 1500 commercial revolution—quadrupling of ideas growth to 0.15%/year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2: the 1770 industrial revolution—tripling of ideas growth to 0.44%/year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3: the 1870 coming of modern economic growth—near-quintupling of ideas growth to 2.1%/year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Only the last banishes the Malthusian Devil…</a:t>
            </a:r>
          </a:p>
        </p:txBody>
      </p:sp>
      <p:pic>
        <p:nvPicPr>
          <p:cNvPr id="213" name="Image" descr="Image"/>
          <p:cNvPicPr>
            <a:picLocks noChangeAspect="0"/>
          </p:cNvPicPr>
          <p:nvPr/>
        </p:nvPicPr>
        <p:blipFill>
          <a:blip r:embed="rId3">
            <a:extLst/>
          </a:blip>
          <a:stretch>
            <a:fillRect/>
          </a:stretch>
        </p:blipFill>
        <p:spPr>
          <a:xfrm>
            <a:off x="5915985" y="3869421"/>
            <a:ext cx="3086579" cy="2671077"/>
          </a:xfrm>
          <a:prstGeom prst="rect">
            <a:avLst/>
          </a:prstGeom>
          <a:ln w="12700">
            <a:miter lim="400000"/>
          </a:ln>
        </p:spPr>
      </p:pic>
      <p:pic>
        <p:nvPicPr>
          <p:cNvPr id="214" name="Image" descr="Image"/>
          <p:cNvPicPr>
            <a:picLocks noChangeAspect="0"/>
          </p:cNvPicPr>
          <p:nvPr/>
        </p:nvPicPr>
        <p:blipFill>
          <a:blip r:embed="rId4">
            <a:extLst/>
          </a:blip>
          <a:stretch>
            <a:fillRect/>
          </a:stretch>
        </p:blipFill>
        <p:spPr>
          <a:xfrm>
            <a:off x="5915985" y="962326"/>
            <a:ext cx="3086579" cy="26710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Pre-Industrial Poverty"/>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Pre-Industrial Poverty</a:t>
            </a:r>
          </a:p>
        </p:txBody>
      </p:sp>
      <p:sp>
        <p:nvSpPr>
          <p:cNvPr id="219" name="The principal reason that pre-industrial humanity was so poor was:…"/>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The principal reason that pre-industrial humanity was so poor was: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genetically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malnourished, and so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Malthusian reasons.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oppressive upper classes.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different from the above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y Wasn’t the World Richer in 1870?"/>
          <p:cNvSpPr txBox="1"/>
          <p:nvPr>
            <p:ph type="title" idx="4294967295"/>
          </p:nvPr>
        </p:nvSpPr>
        <p:spPr>
          <a:xfrm>
            <a:off x="318303" y="0"/>
            <a:ext cx="8572501" cy="1267127"/>
          </a:xfrm>
          <a:prstGeom prst="rect">
            <a:avLst/>
          </a:prstGeom>
        </p:spPr>
        <p:txBody>
          <a:bodyPr lIns="45718" tIns="45718" rIns="45718" bIns="45718"/>
          <a:lstStyle>
            <a:lvl1pPr defTabSz="198744">
              <a:defRPr sz="3795">
                <a:solidFill>
                  <a:srgbClr val="000080"/>
                </a:solidFill>
              </a:defRPr>
            </a:lvl1pPr>
          </a:lstStyle>
          <a:p>
            <a:pPr/>
            <a:r>
              <a:t>Why Wasn’t the World Richer in 1870?</a:t>
            </a:r>
          </a:p>
        </p:txBody>
      </p:sp>
      <p:sp>
        <p:nvSpPr>
          <p:cNvPr id="224" name="There was substantial technological progress between the end of agrarian stagnation in 1500 and 1870. So why wa the world in 1870 still so poor—with most humans having good reason to fear that it might be difficult to get their 2000 calories a day next y"/>
          <p:cNvSpPr txBox="1"/>
          <p:nvPr>
            <p:ph type="body" idx="4294967295"/>
          </p:nvPr>
        </p:nvSpPr>
        <p:spPr>
          <a:xfrm>
            <a:off x="318303" y="1267122"/>
            <a:ext cx="8572501" cy="5397505"/>
          </a:xfrm>
          <a:prstGeom prst="rect">
            <a:avLst/>
          </a:prstGeom>
        </p:spPr>
        <p:txBody>
          <a:bodyPr lIns="45718" tIns="45718" rIns="45718" bIns="45718" anchor="t"/>
          <a:lstStyle/>
          <a:p>
            <a:pPr marL="0" indent="0" defTabSz="384047">
              <a:spcBef>
                <a:spcPts val="1000"/>
              </a:spcBef>
              <a:buSzTx/>
              <a:buNone/>
              <a:defRPr b="1" sz="2000">
                <a:uFill>
                  <a:solidFill>
                    <a:srgbClr val="000000"/>
                  </a:solidFill>
                </a:uFill>
                <a:latin typeface="+mj-lt"/>
                <a:ea typeface="+mj-ea"/>
                <a:cs typeface="+mj-cs"/>
                <a:sym typeface="Helvetica"/>
              </a:defRPr>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rapidly rising inequality: the coming of the modern state with its police and its army allowed the rich to hold on to massive amounts of property.</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capitalism: capitalists still the property of the farmers and the craftsmen and turned them into wage-slaves.</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Malthusian pressures: population growth meant that average farm sizes in 1870 were but 2/5 of what they had been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premise is false: the typical human in 1870 had roughly four times the standard of living of the typical human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Something different.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Long 20th Century’s Economic Revolution"/>
          <p:cNvSpPr txBox="1"/>
          <p:nvPr>
            <p:ph type="title" idx="4294967295"/>
          </p:nvPr>
        </p:nvSpPr>
        <p:spPr>
          <a:xfrm>
            <a:off x="277663" y="-3"/>
            <a:ext cx="8572501" cy="1267128"/>
          </a:xfrm>
          <a:prstGeom prst="rect">
            <a:avLst/>
          </a:prstGeom>
        </p:spPr>
        <p:txBody>
          <a:bodyPr lIns="45718" tIns="45718" rIns="45718" bIns="45718"/>
          <a:lstStyle>
            <a:lvl1pPr defTabSz="267873">
              <a:defRPr sz="3813">
                <a:solidFill>
                  <a:srgbClr val="000080"/>
                </a:solidFill>
              </a:defRPr>
            </a:lvl1pPr>
          </a:lstStyle>
          <a:p>
            <a:pPr/>
            <a:r>
              <a:t>The Long 20th Century’s Economic Revolution</a:t>
            </a:r>
          </a:p>
        </p:txBody>
      </p:sp>
      <p:sp>
        <p:nvSpPr>
          <p:cNvPr id="229" name="Its principal source was:…"/>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Its principal source was: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existence of a market economy: rapid modern economic growth is inevitable once you have a stable market economy with secure property rights.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cheap ocean and rail transport that destroyed distance as a cost and brought economies all over the world cheek-by-jowl: this greatly amplified the division of labor, and prosperity depends primarily on a fine division of labor.</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ability to greatly ramp up the rate of exploitation, and so devote much more of society’s production to investment and capital accumulation.</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at Is the Average Global Rate of Economic Growth per Capita over the Long 20th Century?"/>
          <p:cNvSpPr txBox="1"/>
          <p:nvPr>
            <p:ph type="title" idx="4294967295"/>
          </p:nvPr>
        </p:nvSpPr>
        <p:spPr>
          <a:xfrm>
            <a:off x="277663" y="-3"/>
            <a:ext cx="8572501" cy="1267128"/>
          </a:xfrm>
          <a:prstGeom prst="rect">
            <a:avLst/>
          </a:prstGeom>
        </p:spPr>
        <p:txBody>
          <a:bodyPr lIns="45718" tIns="45718" rIns="45718" bIns="45718"/>
          <a:lstStyle/>
          <a:p>
            <a:pPr defTabSz="224026">
              <a:defRPr sz="2900">
                <a:solidFill>
                  <a:srgbClr val="000080"/>
                </a:solidFill>
              </a:defRPr>
            </a:pPr>
            <a:r>
              <a:t>What Is the Average Global Rate of Economic Growth </a:t>
            </a:r>
            <a:r>
              <a:rPr i="1"/>
              <a:t>per Capita</a:t>
            </a:r>
            <a:r>
              <a:t> over the Long 20th Century?</a:t>
            </a:r>
          </a:p>
        </p:txBody>
      </p:sp>
      <p:sp>
        <p:nvSpPr>
          <p:cNvPr id="234" name="What is the single number you should hold in your head?…"/>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single number you should hold in your head?</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2.1%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dows…"/>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Shadows…</a:t>
            </a:r>
          </a:p>
        </p:txBody>
      </p:sp>
      <p:sp>
        <p:nvSpPr>
          <p:cNvPr id="239" name="How many people today are still living on less than $2 a day?…"/>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today are still living on less than $2 a day?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 billion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Lecture: 1.3.2. Inequality &amp; Humanity</a:t>
            </a:r>
          </a:p>
        </p:txBody>
      </p:sp>
      <p:sp>
        <p:nvSpPr>
          <p:cNvPr id="244"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45" name="The long 20th century will in all likelihood be seen in the future as the watershed in human experience:…"/>
          <p:cNvSpPr txBox="1"/>
          <p:nvPr/>
        </p:nvSpPr>
        <p:spPr>
          <a:xfrm>
            <a:off x="112563" y="1142997"/>
            <a:ext cx="517612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Feminism, demography, inclusion</a:t>
            </a:r>
          </a:p>
          <a:p>
            <a:pPr defTabSz="410764">
              <a:spcBef>
                <a:spcPts val="500"/>
              </a:spcBef>
              <a:defRPr b="0" sz="1500">
                <a:uFillTx/>
                <a:latin typeface="Times New Roman"/>
                <a:ea typeface="Times New Roman"/>
                <a:cs typeface="Times New Roman"/>
                <a:sym typeface="Times New Roman"/>
              </a:defRPr>
            </a:pPr>
            <a:r>
              <a:t>Bellamy’s </a:t>
            </a:r>
            <a:r>
              <a:rPr i="1"/>
              <a:t>Looking Backward:</a:t>
            </a:r>
            <a:r>
              <a:t>: The elimination of housework, and of a servant class: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‘“Who does your house-work, then?” I asked. </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‘“There is none to do,” said Mrs. Leete.… “Our washing is all done at public laundries at excessively cheap rates, and our cooking at public kitchens. The making and repairing of all we wear are done outside in public shops. Electricity, of course, takes the place of all fires and lighting. We choose houses no larger than we need, and furnish them so as to involve the minimum of trouble to keep them in order. We have no use for domestic servants….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b="0" sz="1500">
                <a:uFillTx/>
                <a:latin typeface="Times New Roman"/>
                <a:ea typeface="Times New Roman"/>
                <a:cs typeface="Times New Roman"/>
                <a:sym typeface="Times New Roman"/>
              </a:defRPr>
            </a:pPr>
            <a:r>
              <a:t>What has happened to patriarchy since 1870?</a:t>
            </a:r>
          </a:p>
          <a:p>
            <a:pPr defTabSz="410764">
              <a:spcBef>
                <a:spcPts val="500"/>
              </a:spcBef>
              <a:defRPr b="0" sz="1500">
                <a:uFillTx/>
                <a:latin typeface="Times New Roman"/>
                <a:ea typeface="Times New Roman"/>
                <a:cs typeface="Times New Roman"/>
                <a:sym typeface="Times New Roman"/>
              </a:defRPr>
            </a:pPr>
            <a:r>
              <a:t>What has happened to gender roles in production and consumption since 1870?</a:t>
            </a:r>
          </a:p>
          <a:p>
            <a:pPr defTabSz="410764">
              <a:spcBef>
                <a:spcPts val="500"/>
              </a:spcBef>
              <a:defRPr b="0" sz="1500">
                <a:uFillTx/>
                <a:latin typeface="Times New Roman"/>
                <a:ea typeface="Times New Roman"/>
                <a:cs typeface="Times New Roman"/>
                <a:sym typeface="Times New Roman"/>
              </a:defRPr>
            </a:pPr>
            <a:r>
              <a:t>What has happened to demography since 1870?</a:t>
            </a:r>
          </a:p>
        </p:txBody>
      </p:sp>
      <p:pic>
        <p:nvPicPr>
          <p:cNvPr id="246" name="Image" descr="Image"/>
          <p:cNvPicPr>
            <a:picLocks noChangeAspect="1"/>
          </p:cNvPicPr>
          <p:nvPr/>
        </p:nvPicPr>
        <p:blipFill>
          <a:blip r:embed="rId3">
            <a:extLst/>
          </a:blip>
          <a:stretch>
            <a:fillRect/>
          </a:stretch>
        </p:blipFill>
        <p:spPr>
          <a:xfrm>
            <a:off x="5288687" y="1142997"/>
            <a:ext cx="3713877"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hildbed: British Queens"/>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Childbed: British Queens</a:t>
            </a:r>
          </a:p>
        </p:txBody>
      </p:sp>
      <p:sp>
        <p:nvSpPr>
          <p:cNvPr id="251" name="16 generations from Henry IV to Victoria…"/>
          <p:cNvSpPr txBox="1"/>
          <p:nvPr>
            <p:ph type="body" sz="half" idx="4294967295"/>
          </p:nvPr>
        </p:nvSpPr>
        <p:spPr>
          <a:xfrm>
            <a:off x="457199" y="1156077"/>
            <a:ext cx="8142973" cy="2336431"/>
          </a:xfrm>
          <a:prstGeom prst="rect">
            <a:avLst/>
          </a:prstGeom>
        </p:spPr>
        <p:txBody>
          <a:bodyPr lIns="50800" tIns="50800" rIns="50800" bIns="50800" anchor="t"/>
          <a:lstStyle/>
          <a:p>
            <a:pPr marL="213358" indent="-213358" defTabSz="658368">
              <a:spcBef>
                <a:spcPts val="600"/>
              </a:spcBef>
              <a:defRPr sz="1700">
                <a:uFill>
                  <a:solidFill>
                    <a:srgbClr val="000000"/>
                  </a:solidFill>
                </a:uFill>
                <a:latin typeface="Calibri"/>
                <a:ea typeface="Calibri"/>
                <a:cs typeface="Calibri"/>
                <a:sym typeface="Calibri"/>
              </a:defRPr>
            </a:pPr>
            <a:r>
              <a:t>16 generations from Henry IV to Victoria</a:t>
            </a:r>
          </a:p>
          <a:p>
            <a:pPr marL="213358" indent="-213358" defTabSz="658368">
              <a:spcBef>
                <a:spcPts val="600"/>
              </a:spcBef>
              <a:defRPr sz="1700">
                <a:uFill>
                  <a:solidFill>
                    <a:srgbClr val="000000"/>
                  </a:solidFill>
                </a:uFill>
                <a:latin typeface="Calibri"/>
                <a:ea typeface="Calibri"/>
                <a:cs typeface="Calibri"/>
                <a:sym typeface="Calibri"/>
              </a:defRPr>
            </a:pPr>
            <a:r>
              <a:t>5 queens (or heiresses apparent) dead in childbed: Charlotte (Victoria’s generation), Catherine Parr, Jane Seymour, Elizabeth of York, Mary de Bohun</a:t>
            </a:r>
          </a:p>
          <a:p>
            <a:pPr marL="213358" indent="-213358" defTabSz="658368">
              <a:spcBef>
                <a:spcPts val="600"/>
              </a:spcBef>
              <a:defRPr sz="1700">
                <a:uFill>
                  <a:solidFill>
                    <a:srgbClr val="000000"/>
                  </a:solidFill>
                </a:uFill>
                <a:latin typeface="Calibri"/>
                <a:ea typeface="Calibri"/>
                <a:cs typeface="Calibri"/>
                <a:sym typeface="Calibri"/>
              </a:defRPr>
            </a:pPr>
            <a:r>
              <a:t>At an average of two queens per generation, this is a 16% childbed mortality rate for the most cosseted women in England</a:t>
            </a:r>
          </a:p>
          <a:p>
            <a:pPr lvl="1" marL="533400" indent="-213358" defTabSz="658368">
              <a:spcBef>
                <a:spcPts val="600"/>
              </a:spcBef>
              <a:defRPr sz="1700">
                <a:uFill>
                  <a:solidFill>
                    <a:srgbClr val="000000"/>
                  </a:solidFill>
                </a:uFill>
                <a:latin typeface="Calibri"/>
                <a:ea typeface="Calibri"/>
                <a:cs typeface="Calibri"/>
                <a:sym typeface="Calibri"/>
              </a:defRPr>
            </a:pPr>
            <a:r>
              <a:t>2% maternal mortality per birth</a:t>
            </a:r>
          </a:p>
          <a:p>
            <a:pPr lvl="1" marL="533400" indent="-213358" defTabSz="658368">
              <a:spcBef>
                <a:spcPts val="600"/>
              </a:spcBef>
              <a:defRPr sz="1700">
                <a:uFill>
                  <a:solidFill>
                    <a:srgbClr val="000000"/>
                  </a:solidFill>
                </a:uFill>
                <a:latin typeface="Calibri"/>
                <a:ea typeface="Calibri"/>
                <a:cs typeface="Calibri"/>
                <a:sym typeface="Calibri"/>
              </a:defRPr>
            </a:pPr>
            <a:r>
              <a:t>1% extra mortality from nursing sick children</a:t>
            </a:r>
          </a:p>
        </p:txBody>
      </p:sp>
      <p:pic>
        <p:nvPicPr>
          <p:cNvPr id="252" name="British_School__16th_century_-_The_Family_of_Henry_VIII.png" descr="British_School__16th_century_-_The_Family_of_Henry_VIII.png"/>
          <p:cNvPicPr>
            <a:picLocks noChangeAspect="1"/>
          </p:cNvPicPr>
          <p:nvPr/>
        </p:nvPicPr>
        <p:blipFill>
          <a:blip r:embed="rId2">
            <a:extLst/>
          </a:blip>
          <a:stretch>
            <a:fillRect/>
          </a:stretch>
        </p:blipFill>
        <p:spPr>
          <a:xfrm>
            <a:off x="533825" y="3492505"/>
            <a:ext cx="8142972" cy="277469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1"/>
            <a:ext cx="8890001" cy="1143001"/>
          </a:xfrm>
          <a:prstGeom prst="rect">
            <a:avLst/>
          </a:prstGeom>
        </p:spPr>
        <p:txBody>
          <a:bodyPr lIns="45718" tIns="45718" rIns="45718" bIns="45718"/>
          <a:lstStyle>
            <a:lvl1pPr defTabSz="205739">
              <a:defRPr sz="3600"/>
            </a:lvl1pPr>
          </a:lstStyle>
          <a:p>
            <a:pPr/>
            <a:r>
              <a:t>Introduction: Module 1.1. Themes Video</a:t>
            </a:r>
          </a:p>
        </p:txBody>
      </p:sp>
      <p:sp>
        <p:nvSpPr>
          <p:cNvPr id="144" name="6:50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6:50 of video</a:t>
            </a:r>
          </a:p>
        </p:txBody>
      </p:sp>
      <p:sp>
        <p:nvSpPr>
          <p:cNvPr id="145" name="The long 20th century will in all likelihood be seen in the future as the watershed in human experience:…"/>
          <p:cNvSpPr txBox="1"/>
          <p:nvPr>
            <p:ph type="body" sz="quarter" idx="4294967295"/>
          </p:nvPr>
        </p:nvSpPr>
        <p:spPr>
          <a:xfrm>
            <a:off x="112563" y="5687404"/>
            <a:ext cx="8890001" cy="853094"/>
          </a:xfrm>
          <a:prstGeom prst="rect">
            <a:avLst/>
          </a:prstGeom>
        </p:spPr>
        <p:txBody>
          <a:bodyPr lIns="45718" tIns="45718" rIns="45718" bIns="45718" anchor="t">
            <a:noAutofit/>
          </a:bodyPr>
          <a:lstStyle/>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b="1"/>
              <a:t>Big Ideas!</a:t>
            </a:r>
            <a:r>
              <a:t>: The idea behind taking any course is to build your human capital by making useful facts, patterns, and ways of thinking part of your own mental-intellectual panoply. And the key to doing that is to arranging them around “Big Ideas”. What are the Big Ideas—the major themes—of this course?</a:t>
            </a:r>
          </a:p>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u="sng">
                <a:uFill>
                  <a:solidFill>
                    <a:srgbClr val="0000FF"/>
                  </a:solidFill>
                </a:uFill>
              </a:rPr>
              <a:t>&lt;</a:t>
            </a:r>
            <a:r>
              <a:rPr u="sng">
                <a:uFill>
                  <a:solidFill>
                    <a:srgbClr val="0000FF"/>
                  </a:solidFill>
                </a:uFill>
                <a:hlinkClick r:id="rId3" invalidUrl="" action="" tgtFrame="" tooltip="" history="1" highlightClick="0" endSnd="0"/>
              </a:rPr>
              <a:t>https://youtu.be/pXRs2OLUhKo</a:t>
            </a:r>
            <a:r>
              <a:rPr u="sng">
                <a:uFill>
                  <a:solidFill>
                    <a:srgbClr val="0000FF"/>
                  </a:solidFill>
                </a:uFill>
              </a:rPr>
              <a:t>&gt;</a:t>
            </a:r>
            <a:r>
              <a:t> &lt;</a:t>
            </a:r>
            <a:r>
              <a:rPr u="sng">
                <a:uFill>
                  <a:solidFill>
                    <a:srgbClr val="0000FF"/>
                  </a:solidFill>
                </a:uFill>
                <a:hlinkClick r:id="rId4" invalidUrl="" action="" tgtFrame="" tooltip="" history="1" highlightClick="0" endSnd="0"/>
              </a:rPr>
              <a:t>https://github.com/braddelong/public-files/blob/master/econ-115-module-1-1-themes-%23tceh.pptx</a:t>
            </a:r>
            <a:r>
              <a:t>&gt;</a:t>
            </a:r>
          </a:p>
        </p:txBody>
      </p:sp>
      <p:sp>
        <p:nvSpPr>
          <p:cNvPr id="146"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443484">
              <a:spcBef>
                <a:spcPts val="500"/>
              </a:spcBef>
              <a:defRPr sz="1746"/>
            </a:pPr>
            <a:r>
              <a:t>What are the big themes we are going to be dealing with in this course on the economic history of the long 20</a:t>
            </a:r>
            <a:r>
              <a:rPr baseline="31999"/>
              <a:t>th</a:t>
            </a:r>
            <a:r>
              <a:t> century?</a:t>
            </a:r>
          </a:p>
        </p:txBody>
      </p:sp>
      <p:pic>
        <p:nvPicPr>
          <p:cNvPr id="147" name="Image" descr="Image"/>
          <p:cNvPicPr>
            <a:picLocks noChangeAspect="1"/>
          </p:cNvPicPr>
          <p:nvPr/>
        </p:nvPicPr>
        <p:blipFill>
          <a:blip r:embed="rId5">
            <a:extLst/>
          </a:blip>
          <a:stretch>
            <a:fillRect/>
          </a:stretch>
        </p:blipFill>
        <p:spPr>
          <a:xfrm>
            <a:off x="813865" y="1686904"/>
            <a:ext cx="6931798" cy="4000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Demographic Transition</a:t>
            </a:r>
          </a:p>
        </p:txBody>
      </p:sp>
      <p:sp>
        <p:nvSpPr>
          <p:cNvPr id="255" name="Biology……"/>
          <p:cNvSpPr txBox="1"/>
          <p:nvPr>
            <p:ph type="body" sz="half" idx="4294967295"/>
          </p:nvPr>
        </p:nvSpPr>
        <p:spPr>
          <a:xfrm>
            <a:off x="143963" y="1156077"/>
            <a:ext cx="3751108" cy="5253194"/>
          </a:xfrm>
          <a:prstGeom prst="rect">
            <a:avLst/>
          </a:prstGeom>
        </p:spPr>
        <p:txBody>
          <a:bodyPr lIns="50800" tIns="50800" rIns="50800" bIns="50800" anchor="t"/>
          <a:lstStyle/>
          <a:p>
            <a:pPr marL="0" indent="0" defTabSz="582930">
              <a:spcBef>
                <a:spcPts val="500"/>
              </a:spcBef>
              <a:buSzTx/>
              <a:buNone/>
              <a:defRPr b="1" sz="1530">
                <a:uFill>
                  <a:solidFill>
                    <a:srgbClr val="000000"/>
                  </a:solidFill>
                </a:uFill>
                <a:latin typeface="Times New Roman"/>
                <a:ea typeface="Times New Roman"/>
                <a:cs typeface="Times New Roman"/>
                <a:sym typeface="Times New Roman"/>
              </a:defRPr>
            </a:pPr>
            <a:r>
              <a:t>Agrarian Age: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8.5 pregnancies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6 live births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3.5 survive to age 5</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2.5 survive to adulthood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 reproduce in their turn</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How many years eating for two?</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Pregnant: 8 x 9 mo = 6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Nursing: 2 x 6 = 12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Total: 18 years</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Why?</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Birth control technology not well-developed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Need to have surviving descendants as the only form of social insurance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Being a mother as a form of social power</a:t>
            </a:r>
          </a:p>
        </p:txBody>
      </p:sp>
      <p:sp>
        <p:nvSpPr>
          <p:cNvPr id="256" name="Biology……"/>
          <p:cNvSpPr txBox="1"/>
          <p:nvPr/>
        </p:nvSpPr>
        <p:spPr>
          <a:xfrm>
            <a:off x="5209326" y="1156079"/>
            <a:ext cx="3751107" cy="5253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85800">
              <a:defRPr sz="1800">
                <a:latin typeface="Times New Roman"/>
                <a:ea typeface="Times New Roman"/>
                <a:cs typeface="Times New Roman"/>
                <a:sym typeface="Times New Roman"/>
              </a:defRPr>
            </a:pPr>
            <a:r>
              <a:t>Modern Age:</a:t>
            </a:r>
          </a:p>
          <a:p>
            <a:pPr marL="203200" indent="-203200" defTabSz="685800">
              <a:buSzPct val="75000"/>
              <a:buChar char="•"/>
              <a:defRPr b="0" sz="1800">
                <a:latin typeface="Times New Roman"/>
                <a:ea typeface="Times New Roman"/>
                <a:cs typeface="Times New Roman"/>
                <a:sym typeface="Times New Roman"/>
              </a:defRPr>
            </a:pPr>
            <a:r>
              <a:t>2.5 pregnancies</a:t>
            </a:r>
          </a:p>
          <a:p>
            <a:pPr marL="203200" indent="-203200" defTabSz="685800">
              <a:buSzPct val="75000"/>
              <a:buChar char="•"/>
              <a:defRPr b="0" sz="1800">
                <a:latin typeface="Times New Roman"/>
                <a:ea typeface="Times New Roman"/>
                <a:cs typeface="Times New Roman"/>
                <a:sym typeface="Times New Roman"/>
              </a:defRPr>
            </a:pPr>
            <a:r>
              <a:t>2.0 live births</a:t>
            </a:r>
          </a:p>
          <a:p>
            <a:pPr marL="203200" indent="-203200" defTabSz="685800">
              <a:buSzPct val="75000"/>
              <a:buChar char="•"/>
              <a:defRPr b="0" sz="1800">
                <a:latin typeface="Times New Roman"/>
                <a:ea typeface="Times New Roman"/>
                <a:cs typeface="Times New Roman"/>
                <a:sym typeface="Times New Roman"/>
              </a:defRPr>
            </a:pPr>
            <a:r>
              <a:t>1.98 survive to age 5</a:t>
            </a:r>
          </a:p>
          <a:p>
            <a:pPr marL="203200" indent="-203200" defTabSz="685800">
              <a:buSzPct val="75000"/>
              <a:buChar char="•"/>
              <a:defRPr b="0" sz="1800">
                <a:latin typeface="Times New Roman"/>
                <a:ea typeface="Times New Roman"/>
                <a:cs typeface="Times New Roman"/>
                <a:sym typeface="Times New Roman"/>
              </a:defRPr>
            </a:pPr>
            <a:r>
              <a:t>1.96 survive to adulthood</a:t>
            </a:r>
          </a:p>
          <a:p>
            <a:pPr marL="203200" indent="-203200" defTabSz="685800">
              <a:buSzPct val="75000"/>
              <a:buChar char="•"/>
              <a:defRPr b="0" sz="1800">
                <a:latin typeface="Times New Roman"/>
                <a:ea typeface="Times New Roman"/>
                <a:cs typeface="Times New Roman"/>
                <a:sym typeface="Times New Roman"/>
              </a:defRPr>
            </a:pPr>
            <a:r>
              <a:t>1.75 reproduce in their turn</a:t>
            </a:r>
          </a:p>
          <a:p>
            <a:pPr defTabSz="685800">
              <a:defRPr b="0" sz="1800">
                <a:latin typeface="Times New Roman"/>
                <a:ea typeface="Times New Roman"/>
                <a:cs typeface="Times New Roman"/>
                <a:sym typeface="Times New Roman"/>
              </a:defRPr>
            </a:pPr>
          </a:p>
          <a:p>
            <a:pPr defTabSz="685800">
              <a:defRPr b="0" sz="1800">
                <a:latin typeface="Times New Roman"/>
                <a:ea typeface="Times New Roman"/>
                <a:cs typeface="Times New Roman"/>
                <a:sym typeface="Times New Roman"/>
              </a:defRPr>
            </a:pPr>
            <a:r>
              <a:t>How many years eating for two?</a:t>
            </a:r>
          </a:p>
          <a:p>
            <a:pPr marL="203200" indent="-203200" defTabSz="685800">
              <a:buSzPct val="75000"/>
              <a:buChar char="•"/>
              <a:defRPr b="0" sz="1800">
                <a:latin typeface="Times New Roman"/>
                <a:ea typeface="Times New Roman"/>
                <a:cs typeface="Times New Roman"/>
                <a:sym typeface="Times New Roman"/>
              </a:defRPr>
            </a:pPr>
            <a:r>
              <a:t>Pregnant: 2.2 x 9 mo = 1 2/3 years</a:t>
            </a:r>
          </a:p>
          <a:p>
            <a:pPr marL="203200" indent="-203200" defTabSz="685800">
              <a:buSzPct val="75000"/>
              <a:buChar char="•"/>
              <a:defRPr b="0" sz="1800">
                <a:latin typeface="Times New Roman"/>
                <a:ea typeface="Times New Roman"/>
                <a:cs typeface="Times New Roman"/>
                <a:sym typeface="Times New Roman"/>
              </a:defRPr>
            </a:pPr>
            <a:r>
              <a:t>Nursing: 1 1/6 x 2 = 2 1/3 years</a:t>
            </a:r>
          </a:p>
          <a:p>
            <a:pPr marL="203200" indent="-203200" defTabSz="685800">
              <a:buSzPct val="75000"/>
              <a:buChar char="•"/>
              <a:defRPr b="0" sz="1800">
                <a:latin typeface="Times New Roman"/>
                <a:ea typeface="Times New Roman"/>
                <a:cs typeface="Times New Roman"/>
                <a:sym typeface="Times New Roman"/>
              </a:defRPr>
            </a:pPr>
            <a:r>
              <a:t>Total: 4 years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Women in Their Place…</a:t>
            </a:r>
          </a:p>
        </p:txBody>
      </p:sp>
      <p:sp>
        <p:nvSpPr>
          <p:cNvPr id="259" name="Biology……"/>
          <p:cNvSpPr txBox="1"/>
          <p:nvPr>
            <p:ph type="body" idx="4294967295"/>
          </p:nvPr>
        </p:nvSpPr>
        <p:spPr>
          <a:xfrm>
            <a:off x="457198" y="1156077"/>
            <a:ext cx="8219597" cy="5253194"/>
          </a:xfrm>
          <a:prstGeom prst="rect">
            <a:avLst/>
          </a:prstGeom>
        </p:spPr>
        <p:txBody>
          <a:bodyPr lIns="50800" tIns="50800" rIns="50800" bIns="50800" anchor="t"/>
          <a:lstStyle/>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Biology…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16% childbed mortality; 8% excess nursing sick mortality…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3 yr x 7? 20 years eating for two?</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Occupations… </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(Elizabeth Wayland Barber (1995): Women's Work: The First 20,000 Years Women, Cloth, and Society in Early Times (0393035069) &lt;</a:t>
            </a:r>
            <a:r>
              <a:rPr u="sng">
                <a:solidFill>
                  <a:srgbClr val="0000FF"/>
                </a:solidFill>
                <a:uFill>
                  <a:solidFill>
                    <a:srgbClr val="0000FF"/>
                  </a:solidFill>
                </a:uFill>
                <a:hlinkClick r:id="rId2" invalidUrl="" action="" tgtFrame="" tooltip="" history="1" highlightClick="0" endSnd="0"/>
              </a:rPr>
              <a:t>http://amzn.to/2BSw3fZ</a:t>
            </a:r>
            <a:r>
              <a:t>&gt;</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Patriarchy…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Societal expectations…</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Interactions</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Disparate impact</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Even in Denmark today: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employment probability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hours per week conditional on employment</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wages and salaries conditional on employment and hours…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Racial Hierarchies</a:t>
            </a:r>
          </a:p>
        </p:txBody>
      </p:sp>
      <p:sp>
        <p:nvSpPr>
          <p:cNvPr id="262" name="Biology……"/>
          <p:cNvSpPr txBox="1"/>
          <p:nvPr>
            <p:ph type="body" idx="4294967295"/>
          </p:nvPr>
        </p:nvSpPr>
        <p:spPr>
          <a:xfrm>
            <a:off x="156079" y="944106"/>
            <a:ext cx="4548099" cy="5636061"/>
          </a:xfrm>
          <a:prstGeom prst="rect">
            <a:avLst/>
          </a:prstGeom>
        </p:spPr>
        <p:txBody>
          <a:bodyPr lIns="50800" tIns="50800" rIns="50800" bIns="50800" anchor="t">
            <a:noAutofit/>
          </a:bodyPr>
          <a:lstStyle/>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r>
              <a:t>Woodrow Wilson:</a:t>
            </a:r>
          </a:p>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A great change in the character of immigration which our newly industrialized country began now to attract from abroad. Down to 1880 the vast proportion of immigrants to this country were from the easily assimilable stock of western Europe, who, upon their arrival here, largely sought the land…. There is no longer any land to seek, and even if there were, the poverty-stricken Italians, Hebrews, and Slavs, who in 1905 made up three fifths of the immigrant arrivals to these shores, are neither disposed nor able to make their way to it.</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general questions raised by the new type of immigration on a large scale were first raised, and in an exceptionally acute form, by Chinese immigration. Chinese began coming to this country in considerable numbers about the close of the Civil War and were of the greatest possible service in completing the great transcontinental railways. The Treaty of Washington with China in 1868 was therefore giving voice to no mere banality in recognizing the mutual advantage of this migration. But it was also this very fact of the completion of the Pacific roads that brought about a great reversal of feeling with regard to the Chinese, who now began to make their way eastward, where their abhorrent social arrangements and filthy habits of living made them local nuisances…. </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In 1879 Congress passed a resolution ordering the President to declare the Treaty of 1868 null and void…. The Angell Treaty of 1880, according the United States permission to "regulate, limit, or suspend" the immigration of Chinese laborers. The bill passed by Congress early in 1882 " suspended " such immigration for twenty years, but a presidential veto brought about a reduction of this term to ten years in the measure that was finally enacted.</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same year, its attention being now upon the immigrant problem, Congress decreed the exclusion of paupers, criminals, convicts, and insane persons, and imposed a poll tax of fifty cents…. By the Act of 1890 polygamists, diseased persons, and persons incapable of self-support, were excluded. By the Geary Act of 1892 and an Act of 1902 Chinese exclusion was renewed and made more stringent… By the Act of 1903 the capitation tax upon immigrants was raised to two dollars…</a:t>
            </a:r>
          </a:p>
        </p:txBody>
      </p:sp>
      <p:pic>
        <p:nvPicPr>
          <p:cNvPr id="263" name="Image" descr="Image"/>
          <p:cNvPicPr>
            <a:picLocks noChangeAspect="1"/>
          </p:cNvPicPr>
          <p:nvPr/>
        </p:nvPicPr>
        <p:blipFill>
          <a:blip r:embed="rId2">
            <a:extLst/>
          </a:blip>
          <a:stretch>
            <a:fillRect/>
          </a:stretch>
        </p:blipFill>
        <p:spPr>
          <a:xfrm>
            <a:off x="4704177" y="944106"/>
            <a:ext cx="4238614" cy="563606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But See Also…</a:t>
            </a:r>
          </a:p>
        </p:txBody>
      </p:sp>
      <p:sp>
        <p:nvSpPr>
          <p:cNvPr id="266" name="Biology……"/>
          <p:cNvSpPr txBox="1"/>
          <p:nvPr>
            <p:ph type="body" idx="4294967295"/>
          </p:nvPr>
        </p:nvSpPr>
        <p:spPr>
          <a:xfrm>
            <a:off x="156079" y="944106"/>
            <a:ext cx="4724645" cy="5636061"/>
          </a:xfrm>
          <a:prstGeom prst="rect">
            <a:avLst/>
          </a:prstGeom>
        </p:spPr>
        <p:txBody>
          <a:bodyPr lIns="50800" tIns="50800" rIns="50800" bIns="50800" anchor="t">
            <a:noAutofit/>
          </a:bodyPr>
          <a:lstStyle/>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Abraham Lincoln: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r>
              <a:t>There is no reason in the world why the negro is not entitled to all the rights enumerated in the Declaration of Independence-the right of life, liberty, and the pursuit of happiness. I hold that he is as much entitled to these as the white man. I agree with Judge Douglas that he is not my equal in many respects, certainly not in color-perhaps not in intellectual and moral endowments; but in the right to eat the bread without the leave of any body else which his own hand earns, he is my equal and the equal of Judge Douglas, and the equal of every other man…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Theodore Roosevelt:</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There is nothing easier than to belittle the great men of the past by dwelling only on the points where they come short of the universally recognized standards of the present. .Men must be judged with reference to the age in which they dwell, and the work they have to do.... We have traveled far since [the Puritan's] day. That liberty of conscience which he demanded for himself, we now realize must be as freely accorded to others as it is resolutely insisted upon for ourselves.</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 splendid qualities which he left to his children, we other Americans who are not of Puritan blood also claim as our heritage. You, sons of the Puritans; and we, who are descended from races whom the Puritans would have deemed alien—we are all Americans together. We all feel the same pride in the genesis, in the history, of our people; and therefore this shrine of Puritanism is one at which we all gather to pay homage, no matter from what country our ancestors sprang.</a:t>
            </a:r>
          </a:p>
          <a:p>
            <a:pPr marL="0" indent="0" defTabSz="685800">
              <a:spcBef>
                <a:spcPts val="400"/>
              </a:spcBef>
              <a:buSzTx/>
              <a:buNone/>
              <a:defRPr sz="1200">
                <a:uFill>
                  <a:solidFill>
                    <a:srgbClr val="000000"/>
                  </a:solidFill>
                </a:uFill>
                <a:latin typeface="Times New Roman"/>
                <a:ea typeface="Times New Roman"/>
                <a:cs typeface="Times New Roman"/>
                <a:sym typeface="Times New Roman"/>
              </a:defRPr>
            </a:pPr>
            <a:r>
              <a:t>We have gained some things that the Puritan had not—we of this generation, we of the twentieth century, here in this great Republic; but we are also in danger of losing certain things which the Puritan had and which we can by no manner of means afford to lose..</a:t>
            </a:r>
          </a:p>
        </p:txBody>
      </p:sp>
      <p:pic>
        <p:nvPicPr>
          <p:cNvPr id="267" name="Image" descr="Image"/>
          <p:cNvPicPr>
            <a:picLocks noChangeAspect="1"/>
          </p:cNvPicPr>
          <p:nvPr/>
        </p:nvPicPr>
        <p:blipFill>
          <a:blip r:embed="rId2">
            <a:extLst/>
          </a:blip>
          <a:srcRect l="0" t="0" r="1947" b="0"/>
          <a:stretch>
            <a:fillRect/>
          </a:stretch>
        </p:blipFill>
        <p:spPr>
          <a:xfrm>
            <a:off x="4880723" y="944106"/>
            <a:ext cx="4133414" cy="2732711"/>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4880723" y="3649519"/>
            <a:ext cx="4133454" cy="293064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bigail Smith and John Adams: Fecundity"/>
          <p:cNvSpPr txBox="1"/>
          <p:nvPr>
            <p:ph type="title" idx="4294967295"/>
          </p:nvPr>
        </p:nvSpPr>
        <p:spPr>
          <a:xfrm>
            <a:off x="167237" y="-2"/>
            <a:ext cx="8847887" cy="878134"/>
          </a:xfrm>
          <a:prstGeom prst="rect">
            <a:avLst/>
          </a:prstGeom>
        </p:spPr>
        <p:txBody>
          <a:bodyPr lIns="50800" tIns="50800" rIns="50800" bIns="50800"/>
          <a:lstStyle>
            <a:lvl1pPr marL="21740" indent="-21740" defTabSz="500908">
              <a:defRPr sz="4980">
                <a:solidFill>
                  <a:srgbClr val="000080"/>
                </a:solidFill>
                <a:latin typeface="Calibri"/>
                <a:ea typeface="Calibri"/>
                <a:cs typeface="Calibri"/>
                <a:sym typeface="Calibri"/>
              </a:defRPr>
            </a:lvl1pPr>
          </a:lstStyle>
          <a:p>
            <a:pPr/>
            <a:r>
              <a:t>Abigail Smith and John Adams</a:t>
            </a:r>
          </a:p>
        </p:txBody>
      </p:sp>
      <p:sp>
        <p:nvSpPr>
          <p:cNvPr id="271" name="Abigail Smith (20) married John Adams (30) in 1764:…"/>
          <p:cNvSpPr txBox="1"/>
          <p:nvPr>
            <p:ph type="body" idx="4294967295"/>
          </p:nvPr>
        </p:nvSpPr>
        <p:spPr>
          <a:xfrm>
            <a:off x="167237" y="878131"/>
            <a:ext cx="4711091" cy="5775655"/>
          </a:xfrm>
          <a:prstGeom prst="rect">
            <a:avLst/>
          </a:prstGeom>
        </p:spPr>
        <p:txBody>
          <a:bodyPr lIns="50800" tIns="50800" rIns="50800" bIns="50800" anchor="t">
            <a:noAutofit/>
          </a:bodyPr>
          <a:lstStyle/>
          <a:p>
            <a:pPr marL="0" indent="0" defTabSz="749808">
              <a:spcBef>
                <a:spcPts val="0"/>
              </a:spcBef>
              <a:buSzTx/>
              <a:buFont typeface="Arial"/>
              <a:buNone/>
              <a:defRPr sz="1500">
                <a:uFill>
                  <a:solidFill>
                    <a:srgbClr val="000000"/>
                  </a:solidFill>
                </a:uFill>
                <a:latin typeface="Times New Roman"/>
                <a:ea typeface="Times New Roman"/>
                <a:cs typeface="Times New Roman"/>
                <a:sym typeface="Times New Roman"/>
              </a:defRPr>
            </a:pPr>
            <a:r>
              <a:t>Abigail Smith (20) married John Adams (30) in 1764:</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Children:</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Abigail ("Nabby") 1765–1813</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John Quincy Adams 1767–1848</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Grace Susanna ("Suky") 1768–70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Charles 1770–1800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Thomas Boylston Adams 1772–1832</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Elizabeth (stillborn) 1777</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Then they stopped…</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She ran his Braintree-Boston operation…</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p>
          <a:p>
            <a:pPr marL="0" indent="0" defTabSz="749808">
              <a:spcBef>
                <a:spcPts val="500"/>
              </a:spcBef>
              <a:buSzTx/>
              <a:buNone/>
              <a:defRPr sz="1500">
                <a:uFill>
                  <a:solidFill>
                    <a:srgbClr val="000000"/>
                  </a:solidFill>
                </a:uFill>
                <a:latin typeface="Times New Roman"/>
                <a:ea typeface="Times New Roman"/>
                <a:cs typeface="Times New Roman"/>
                <a:sym typeface="Times New Roman"/>
              </a:defRPr>
            </a:pPr>
            <a:r>
              <a:t>“I desire you would Remember the Ladies, and be more generous and favourable to them than your ancestors. Do not put such unlimited power into the hands of the Husbands…. That your Sex are Naturally Tyrannical is a Truth so thoroughly established as to admit of no dispute, but such of you as wish to be happy willingly give up the harsh title of Master for the more tender and endearing one of Friend. Why then, not put it out of the power of the vicious and the Lawless to use us with cruelty and indignity with impunity? </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r>
              <a:t>“Men of Sense in all Ages abhor those customs which treat us only as the vassals of your Sex. Regard us then as Beings placed by providence under your protection and in immitation of the Supreem Being make use of that power only for our happiness…”</a:t>
            </a:r>
          </a:p>
        </p:txBody>
      </p:sp>
      <p:pic>
        <p:nvPicPr>
          <p:cNvPr id="272" name="abigail_adams_-_Google_Search.png" descr="abigail_adams_-_Google_Search.png"/>
          <p:cNvPicPr>
            <a:picLocks noChangeAspect="1"/>
          </p:cNvPicPr>
          <p:nvPr/>
        </p:nvPicPr>
        <p:blipFill>
          <a:blip r:embed="rId2">
            <a:extLst/>
          </a:blip>
          <a:stretch>
            <a:fillRect/>
          </a:stretch>
        </p:blipFill>
        <p:spPr>
          <a:xfrm>
            <a:off x="4878327" y="878131"/>
            <a:ext cx="4136796" cy="577565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Abigail Smith Adams: Virginia/Boston"/>
          <p:cNvSpPr txBox="1"/>
          <p:nvPr>
            <p:ph type="title" idx="4294967295"/>
          </p:nvPr>
        </p:nvSpPr>
        <p:spPr>
          <a:xfrm>
            <a:off x="457198" y="-2"/>
            <a:ext cx="8129235" cy="1156082"/>
          </a:xfrm>
          <a:prstGeom prst="rect">
            <a:avLst/>
          </a:prstGeom>
        </p:spPr>
        <p:txBody>
          <a:bodyPr lIns="50800" tIns="50800" rIns="50800" bIns="50800"/>
          <a:lstStyle>
            <a:lvl1pPr marL="28575" indent="-28575" defTabSz="658368">
              <a:defRPr sz="4000">
                <a:solidFill>
                  <a:srgbClr val="000080"/>
                </a:solidFill>
                <a:latin typeface="Calibri"/>
                <a:ea typeface="Calibri"/>
                <a:cs typeface="Calibri"/>
                <a:sym typeface="Calibri"/>
              </a:defRPr>
            </a:lvl1pPr>
          </a:lstStyle>
          <a:p>
            <a:pPr/>
            <a:r>
              <a:t>Abigail Smith Adams: Virginia/Boston</a:t>
            </a:r>
          </a:p>
        </p:txBody>
      </p:sp>
      <p:sp>
        <p:nvSpPr>
          <p:cNvPr id="275" name="I have sometimes been ready to think that the passion for Liberty cannot be Eaquelly Strong in the Breasts of those who have been accustomed to deprive their fellow Creatures of theirs. Of this I am certain that it is not founded upon that generous and c"/>
          <p:cNvSpPr txBox="1"/>
          <p:nvPr/>
        </p:nvSpPr>
        <p:spPr>
          <a:xfrm>
            <a:off x="457198" y="1156077"/>
            <a:ext cx="8129235" cy="5111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768094">
              <a:spcBef>
                <a:spcPts val="500"/>
              </a:spcBef>
              <a:buFont typeface="Arial"/>
              <a:defRPr b="0" sz="1200">
                <a:latin typeface="Times New Roman"/>
                <a:ea typeface="Times New Roman"/>
                <a:cs typeface="Times New Roman"/>
                <a:sym typeface="Times New Roman"/>
              </a:defRPr>
            </a:pPr>
            <a:r>
              <a:t>Letter to John Adams 31 Mar-5 Apr 1776: &lt;</a:t>
            </a:r>
            <a:r>
              <a:rPr u="sng">
                <a:solidFill>
                  <a:srgbClr val="0000FF"/>
                </a:solidFill>
                <a:uFill>
                  <a:solidFill>
                    <a:srgbClr val="0000FF"/>
                  </a:solidFill>
                </a:uFill>
                <a:hlinkClick r:id="rId2" invalidUrl="" action="" tgtFrame="" tooltip="" history="1" highlightClick="0" endSnd="0"/>
              </a:rPr>
              <a:t>https://tinyurl.com/dl20180226a</a:t>
            </a:r>
            <a:r>
              <a:t>&gt;…</a:t>
            </a:r>
          </a:p>
          <a:p>
            <a:pPr marL="254000" indent="-254000" defTabSz="914400">
              <a:spcBef>
                <a:spcPts val="500"/>
              </a:spcBef>
              <a:buSzPct val="75000"/>
              <a:buChar char="•"/>
              <a:defRPr b="0" sz="1200">
                <a:latin typeface="Times New Roman"/>
                <a:ea typeface="Times New Roman"/>
                <a:cs typeface="Times New Roman"/>
                <a:sym typeface="Times New Roman"/>
              </a:defRPr>
            </a:pPr>
            <a:r>
              <a:t>I wish you would ever write me a Letter half as long as I write you…. Where your Fleet are gone? What sort of Defence Virginia can make?… Are not the Gentery Lords and the common people vassals?… I hope their Riffel Men who have shewen themselves very savage and even Blood thirsty; are not a specimen of the Generality of the people.… </a:t>
            </a:r>
          </a:p>
          <a:p>
            <a:pPr marL="254000" indent="-254000" defTabSz="914400">
              <a:spcBef>
                <a:spcPts val="500"/>
              </a:spcBef>
              <a:buSzPct val="75000"/>
              <a:buChar char="•"/>
              <a:defRPr b="0" sz="1200">
                <a:latin typeface="Times New Roman"/>
                <a:ea typeface="Times New Roman"/>
                <a:cs typeface="Times New Roman"/>
                <a:sym typeface="Times New Roman"/>
              </a:defRPr>
            </a:pPr>
            <a:r>
              <a:t>I have sometimes been ready to think that the passion for Liberty cannot be Eaquelly Strong in the Breasts of those who have been accustomed to deprive their fellow Creatures of theirs. Of this I am certain that it is not founded upon that generous and christian principal of doing to others as we would that others should do unto us….</a:t>
            </a:r>
          </a:p>
          <a:p>
            <a:pPr marL="254000" indent="-254000" defTabSz="914400">
              <a:spcBef>
                <a:spcPts val="500"/>
              </a:spcBef>
              <a:buSzPct val="75000"/>
              <a:buChar char="•"/>
              <a:defRPr b="0" sz="1200">
                <a:latin typeface="Times New Roman"/>
                <a:ea typeface="Times New Roman"/>
                <a:cs typeface="Times New Roman"/>
                <a:sym typeface="Times New Roman"/>
              </a:defRPr>
            </a:pPr>
            <a:r>
              <a:t>Do not you want to see Boston? I am fearfull of the small pox, or I should have been in before this time…. I got Mr. Crane to go to our House and see what state it was in. I find it has been occupied by one of the Doctors of a Regiment, very dirty, but no other damage has been done to it. The few things which were left in it are all gone. Cranch has the key which he never deliverd up. I have wrote to him for it and am determined to get it cleand as soon as possible and shut it up. I look upon it a new acquisition of property, a property which one month ago I did not value at a single Shilling, and could with pleasure have seen it in flames….</a:t>
            </a:r>
          </a:p>
          <a:p>
            <a:pPr marL="254000" indent="-254000" defTabSz="914400">
              <a:spcBef>
                <a:spcPts val="500"/>
              </a:spcBef>
              <a:buSzPct val="75000"/>
              <a:buChar char="•"/>
              <a:defRPr b="0" sz="1200">
                <a:latin typeface="Times New Roman"/>
                <a:ea typeface="Times New Roman"/>
                <a:cs typeface="Times New Roman"/>
                <a:sym typeface="Times New Roman"/>
              </a:defRPr>
            </a:pPr>
            <a:r>
              <a:t>You inquire of whether I am making Salt peter. I have not yet attempted it, but after Soap making believe I shall make the experiment. I find as much as I can do to manufacture cloathing for my family which would else be Naked. I know of but one person in this part of the Town who has made any, that is Mr. Tertias Bass as he is calld who has got very near an hundred weight which has been found to be very good….</a:t>
            </a:r>
          </a:p>
          <a:p>
            <a:pPr marL="254000" indent="-254000" defTabSz="914400">
              <a:spcBef>
                <a:spcPts val="500"/>
              </a:spcBef>
              <a:buSzPct val="75000"/>
              <a:buChar char="•"/>
              <a:defRPr sz="1200">
                <a:latin typeface="Times New Roman"/>
                <a:ea typeface="Times New Roman"/>
                <a:cs typeface="Times New Roman"/>
                <a:sym typeface="Times New Roman"/>
              </a:defRPr>
            </a:pPr>
            <a:r>
              <a:t>April 5:</a:t>
            </a:r>
            <a:r>
              <a:rPr b="0"/>
              <a:t> Not having an opportunity of sending this I shall add a few lines more; tho not with a heart so gay. I have been attending the sick chamber of our Neighbour Trot whose affliction I most sensibly feel but cannot discribe, striped of two lovely children in one week. Gorge the Eldest died on wedensday and Billy the youngest on fryday, with the Canker fever, a terible disorder so much like the throat distemper, that it differs but little from it. Betsy Cranch has been very bad, but upon the recovery. Becky Peck they do not expect will live out the day. Many grown persons are now sick with it, in this street. It rages much in other Towns. The Mumps too are very frequent. Isaac is now confined with it. Our own little flock are yet well. My Heart trembles with anxiety for them. God preserve them.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John Adams’s Reply to Abigail"/>
          <p:cNvSpPr txBox="1"/>
          <p:nvPr>
            <p:ph type="title" idx="4294967295"/>
          </p:nvPr>
        </p:nvSpPr>
        <p:spPr>
          <a:xfrm>
            <a:off x="457198" y="-2"/>
            <a:ext cx="8219597" cy="1156082"/>
          </a:xfrm>
          <a:prstGeom prst="rect">
            <a:avLst/>
          </a:prstGeom>
        </p:spPr>
        <p:txBody>
          <a:bodyPr lIns="50800" tIns="50800" rIns="50800" bIns="50800"/>
          <a:lstStyle>
            <a:lvl1pPr marL="36512" indent="-36512" defTabSz="841247">
              <a:defRPr sz="5100">
                <a:solidFill>
                  <a:srgbClr val="000080"/>
                </a:solidFill>
                <a:latin typeface="Calibri"/>
                <a:ea typeface="Calibri"/>
                <a:cs typeface="Calibri"/>
                <a:sym typeface="Calibri"/>
              </a:defRPr>
            </a:lvl1pPr>
          </a:lstStyle>
          <a:p>
            <a:pPr/>
            <a:r>
              <a:t>John Adams’s Reply to Abigail</a:t>
            </a:r>
          </a:p>
        </p:txBody>
      </p:sp>
      <p:sp>
        <p:nvSpPr>
          <p:cNvPr id="278" name="As to your extraordinary code of laws, I cannot but laugh.…"/>
          <p:cNvSpPr txBox="1"/>
          <p:nvPr>
            <p:ph type="body" idx="4294967295"/>
          </p:nvPr>
        </p:nvSpPr>
        <p:spPr>
          <a:xfrm>
            <a:off x="457198" y="1156077"/>
            <a:ext cx="8219597" cy="5253194"/>
          </a:xfrm>
          <a:prstGeom prst="rect">
            <a:avLst/>
          </a:prstGeom>
        </p:spPr>
        <p:txBody>
          <a:bodyPr lIns="50800" tIns="50800" rIns="50800" bIns="50800" anchor="t">
            <a:noAutofit/>
          </a:bodyPr>
          <a:lstStyle/>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As to your extraordinary code of laws, I cannot but laugh.</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been told that our struggle has loosened the bonds of government everywhere; that children and apprentices were disobedient; that schools and colleges were grown turbulent; that Indians slighted their guardians, and negroes grew insolent to their masters.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But your letter was the first intimation that another tribe, more numerous and powerful than all the rest, were grown discontented.</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This is rather too coarse a compliment, but you are so saucy, I won't blot it out.</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Depend upon it, we know better than to repeal our masculine systems. Although they are in full force, you know they are little more than theory. We dare not exert our power in its full latitude. We are obliged to go fair and softly, and, in practice, you know we are the subjects.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only the name of masters, and rather than give up this, which would completely subject us to the despotism of the petticoat, I hope General Washington and all our brave heroes would fight.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1.3.3. What Has Gone Badly Wrong</a:t>
            </a:r>
          </a:p>
        </p:txBody>
      </p:sp>
      <p:sp>
        <p:nvSpPr>
          <p:cNvPr id="281"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82" name="The long 20th century will in all likelihood be seen in the future as the watershed in human experience:…"/>
          <p:cNvSpPr txBox="1"/>
          <p:nvPr/>
        </p:nvSpPr>
        <p:spPr>
          <a:xfrm>
            <a:off x="112563" y="1142997"/>
            <a:ext cx="451855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30028">
              <a:spcBef>
                <a:spcPts val="800"/>
              </a:spcBef>
              <a:defRPr sz="1344">
                <a:uFillTx/>
                <a:latin typeface="Times New Roman"/>
                <a:ea typeface="Times New Roman"/>
                <a:cs typeface="Times New Roman"/>
                <a:sym typeface="Times New Roman"/>
              </a:defRPr>
            </a:pPr>
            <a:r>
              <a:t>Tyrannies, wealth gulfs, mismanagement: </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Hitler, Stalin, Mao—and their little brothers. Enough said…</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Well, maybe not enough said: the peculiar thing was that (most of?) these tyrannies were powered by ideas about </a:t>
            </a:r>
            <a:r>
              <a:rPr i="1"/>
              <a:t>economic organization</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Wealth gulfs of a magnitude previously unbelievable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Pre-1870 societies simply were not rich enough formodern second gilded age degrees of wealth inequality to be possible</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Failures of management</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Mass unemployment</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Karl Polanyi’s insights: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The market economy recognizes only property rights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But people think they have rights to land, labor, and finance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Land: a stable community, and an absence of negative externalities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pic>
        <p:nvPicPr>
          <p:cNvPr id="283" name="Image" descr="Image"/>
          <p:cNvPicPr>
            <a:picLocks noChangeAspect="1"/>
          </p:cNvPicPr>
          <p:nvPr/>
        </p:nvPicPr>
        <p:blipFill>
          <a:blip r:embed="rId3">
            <a:extLst/>
          </a:blip>
          <a:stretch>
            <a:fillRect/>
          </a:stretch>
        </p:blipFill>
        <p:spPr>
          <a:xfrm>
            <a:off x="4631116" y="1142997"/>
            <a:ext cx="4371447" cy="3829209"/>
          </a:xfrm>
          <a:prstGeom prst="rect">
            <a:avLst/>
          </a:prstGeom>
          <a:ln w="12700">
            <a:miter lim="400000"/>
          </a:ln>
        </p:spPr>
      </p:pic>
      <p:sp>
        <p:nvSpPr>
          <p:cNvPr id="284" name="The Friedmans bought a seven-and-a-half-acre lot in Bethesda, Maryland. They tore down the existing house, built an eleven-thousand-square-foot replacement, and planted two hundred trees. (In a note at the end of “Hot, Flat, and Crowded,” where Friedman "/>
          <p:cNvSpPr txBox="1"/>
          <p:nvPr/>
        </p:nvSpPr>
        <p:spPr>
          <a:xfrm>
            <a:off x="4631117" y="4972205"/>
            <a:ext cx="4371447" cy="1001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10764">
              <a:defRPr b="0" sz="800">
                <a:uFillTx/>
                <a:latin typeface="Times New Roman"/>
                <a:ea typeface="Times New Roman"/>
                <a:cs typeface="Times New Roman"/>
                <a:sym typeface="Times New Roman"/>
              </a:defRPr>
            </a:lvl1pPr>
          </a:lstStyle>
          <a:p>
            <a:pPr/>
            <a:r>
              <a:t>The Friedmans bought a seven-and-a-half-acre lot in Bethesda, Maryland. They tore down the existing house, built an eleven-thousand-square-foot replacement, and planted two hundred trees. (In a note at the end of “Hot, Flat, and Crowded,” where Friedman explains his own ecological circumstances—geothermal heating, solar panels—he invites readers, perhaps unwisely, to regard his real-estate move as an act of rescue: he writes that he and his wife bought the land “to prevent it from being redeveloped into a subdivision of a dozen or more houses,” which could sound like someone buying a lot of champagne to protect society from corkrelated injuries.)… “Honestly, I still can’t wait to get my pants on in the morning,” Friedman said…. On weekdays, he’ll head into D.C. for a seven-thirty breakfast meeting…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Tyrannies</a:t>
            </a:r>
          </a:p>
        </p:txBody>
      </p:sp>
      <p:sp>
        <p:nvSpPr>
          <p:cNvPr id="289" name="The long 20th century will in all likelihood be seen in the future as the watershed in human experience:…"/>
          <p:cNvSpPr txBox="1"/>
          <p:nvPr>
            <p:ph type="body" sz="half" idx="4294967295"/>
          </p:nvPr>
        </p:nvSpPr>
        <p:spPr>
          <a:xfrm>
            <a:off x="112563" y="1142997"/>
            <a:ext cx="4598666" cy="5397501"/>
          </a:xfrm>
          <a:prstGeom prst="rect">
            <a:avLst/>
          </a:prstGeom>
        </p:spPr>
        <p:txBody>
          <a:bodyPr lIns="45718" tIns="45718" rIns="45718" bIns="45718" anchor="t"/>
          <a:lstStyle/>
          <a:p>
            <a:pPr marL="0" indent="0" defTabSz="410764">
              <a:spcBef>
                <a:spcPts val="800"/>
              </a:spcBef>
              <a:buSzTx/>
              <a:buNone/>
              <a:defRPr b="1">
                <a:latin typeface="+mj-lt"/>
                <a:ea typeface="+mj-ea"/>
                <a:cs typeface="+mj-cs"/>
                <a:sym typeface="Helvetica"/>
              </a:defRPr>
            </a:pPr>
            <a:r>
              <a:t>Hitler, Stalin, Mao—and their little brothers:</a:t>
            </a:r>
          </a:p>
          <a:p>
            <a:pPr marL="457199" indent="-457199" defTabSz="410764">
              <a:spcBef>
                <a:spcPts val="800"/>
              </a:spcBef>
              <a:buSzPct val="100000"/>
              <a:defRPr>
                <a:latin typeface="Times New Roman"/>
                <a:ea typeface="Times New Roman"/>
                <a:cs typeface="Times New Roman"/>
                <a:sym typeface="Times New Roman"/>
              </a:defRPr>
            </a:pPr>
            <a:r>
              <a:t>Enough said…</a:t>
            </a:r>
          </a:p>
          <a:p>
            <a:pPr marL="457199" indent="-457199" defTabSz="410764">
              <a:spcBef>
                <a:spcPts val="800"/>
              </a:spcBef>
              <a:buSzPct val="100000"/>
              <a:defRPr>
                <a:latin typeface="Times New Roman"/>
                <a:ea typeface="Times New Roman"/>
                <a:cs typeface="Times New Roman"/>
                <a:sym typeface="Times New Roman"/>
              </a:defRPr>
            </a:pPr>
            <a:r>
              <a:t>Well, maybe not enough said: the peculiar thing was that (most of?) these tyrannies were powered by ideas about economic organization</a:t>
            </a:r>
          </a:p>
        </p:txBody>
      </p:sp>
      <p:sp>
        <p:nvSpPr>
          <p:cNvPr id="290"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91" name="Image" descr="Image"/>
          <p:cNvPicPr>
            <a:picLocks noChangeAspect="1"/>
          </p:cNvPicPr>
          <p:nvPr/>
        </p:nvPicPr>
        <p:blipFill>
          <a:blip r:embed="rId3">
            <a:extLst/>
          </a:blip>
          <a:stretch>
            <a:fillRect/>
          </a:stretch>
        </p:blipFill>
        <p:spPr>
          <a:xfrm>
            <a:off x="4711228" y="1142997"/>
            <a:ext cx="4291336" cy="2664512"/>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4711228" y="3807508"/>
            <a:ext cx="4291336" cy="2170091"/>
          </a:xfrm>
          <a:prstGeom prst="rect">
            <a:avLst/>
          </a:prstGeom>
          <a:ln w="12700">
            <a:miter lim="400000"/>
          </a:ln>
        </p:spPr>
      </p:pic>
      <p:pic>
        <p:nvPicPr>
          <p:cNvPr id="293" name="Image" descr="Image"/>
          <p:cNvPicPr>
            <a:picLocks noChangeAspect="1"/>
          </p:cNvPicPr>
          <p:nvPr/>
        </p:nvPicPr>
        <p:blipFill>
          <a:blip r:embed="rId5">
            <a:extLst/>
          </a:blip>
          <a:srcRect l="0" t="44484" r="0" b="0"/>
          <a:stretch>
            <a:fillRect/>
          </a:stretch>
        </p:blipFill>
        <p:spPr>
          <a:xfrm>
            <a:off x="4709855" y="5215530"/>
            <a:ext cx="4294082" cy="132496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Wealth Gulfs</a:t>
            </a:r>
          </a:p>
        </p:txBody>
      </p:sp>
      <p:sp>
        <p:nvSpPr>
          <p:cNvPr id="298"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Wealth gulfs of a magnitude previously unbelievable:</a:t>
            </a:r>
          </a:p>
          <a:p>
            <a:pPr marL="457200" indent="-457200" defTabSz="410764">
              <a:spcBef>
                <a:spcPts val="1600"/>
              </a:spcBef>
              <a:buSzPct val="100000"/>
              <a:defRPr>
                <a:latin typeface="Times New Roman"/>
                <a:ea typeface="Times New Roman"/>
                <a:cs typeface="Times New Roman"/>
                <a:sym typeface="Times New Roman"/>
              </a:defRPr>
            </a:pPr>
            <a:r>
              <a:t>Pre-1870 societies simply were not rich enough for modern second gilded age degrees of wealth inequality to be possible</a:t>
            </a:r>
          </a:p>
        </p:txBody>
      </p:sp>
      <p:sp>
        <p:nvSpPr>
          <p:cNvPr id="299"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00"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out the Course"/>
          <p:cNvSpPr txBox="1"/>
          <p:nvPr>
            <p:ph type="title" idx="4294967295"/>
          </p:nvPr>
        </p:nvSpPr>
        <p:spPr>
          <a:xfrm>
            <a:off x="112563" y="-3"/>
            <a:ext cx="8890001" cy="1143001"/>
          </a:xfrm>
          <a:prstGeom prst="rect">
            <a:avLst/>
          </a:prstGeom>
        </p:spPr>
        <p:txBody>
          <a:bodyPr lIns="45718" tIns="45718" rIns="45718" bIns="45718"/>
          <a:lstStyle/>
          <a:p>
            <a:pPr defTabSz="251460">
              <a:defRPr sz="4400"/>
            </a:pPr>
            <a:r>
              <a:t>Big Ideas of 20</a:t>
            </a:r>
            <a:r>
              <a:rPr baseline="31999"/>
              <a:t>th</a:t>
            </a:r>
            <a:r>
              <a:t> Century History</a:t>
            </a:r>
          </a:p>
        </p:txBody>
      </p:sp>
      <p:sp>
        <p:nvSpPr>
          <p:cNvPr id="152"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History overwhelmingly economic…</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Material wealth explodes beyond all previous imagining…</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Health, long life, &amp; their consequences—feminism…</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That nevertheless a lot went wrong: tyranny, inequality, depression…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Mismanagement</a:t>
            </a:r>
          </a:p>
        </p:txBody>
      </p:sp>
      <p:sp>
        <p:nvSpPr>
          <p:cNvPr id="305"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Failures of management</a:t>
            </a:r>
          </a:p>
          <a:p>
            <a:pPr marL="306324" indent="-306324" defTabSz="275212">
              <a:spcBef>
                <a:spcPts val="1000"/>
              </a:spcBef>
              <a:buSzPct val="100000"/>
              <a:defRPr sz="1608">
                <a:latin typeface="Times New Roman"/>
                <a:ea typeface="Times New Roman"/>
                <a:cs typeface="Times New Roman"/>
                <a:sym typeface="Times New Roman"/>
              </a:defRPr>
            </a:pPr>
            <a:r>
              <a:t>Mass unemployment</a:t>
            </a:r>
          </a:p>
          <a:p>
            <a:pPr marL="306324" indent="-306324" defTabSz="275212">
              <a:spcBef>
                <a:spcPts val="1000"/>
              </a:spcBef>
              <a:buSzPct val="100000"/>
              <a:defRPr sz="1608">
                <a:latin typeface="Times New Roman"/>
                <a:ea typeface="Times New Roman"/>
                <a:cs typeface="Times New Roman"/>
                <a:sym typeface="Times New Roman"/>
              </a:defRPr>
            </a:pPr>
            <a:r>
              <a:t>Karl Polanyi’s insights:</a:t>
            </a:r>
          </a:p>
          <a:p>
            <a:pPr marL="306324" indent="-306324" defTabSz="275212">
              <a:spcBef>
                <a:spcPts val="1000"/>
              </a:spcBef>
              <a:buSzPct val="100000"/>
              <a:defRPr sz="1608">
                <a:latin typeface="Times New Roman"/>
                <a:ea typeface="Times New Roman"/>
                <a:cs typeface="Times New Roman"/>
                <a:sym typeface="Times New Roman"/>
              </a:defRPr>
            </a:pPr>
            <a:r>
              <a:t>The market economy recognizes only property rights</a:t>
            </a:r>
          </a:p>
          <a:p>
            <a:pPr marL="306324" indent="-306324" defTabSz="275212">
              <a:spcBef>
                <a:spcPts val="1000"/>
              </a:spcBef>
              <a:buSzPct val="100000"/>
              <a:defRPr sz="1608">
                <a:latin typeface="Times New Roman"/>
                <a:ea typeface="Times New Roman"/>
                <a:cs typeface="Times New Roman"/>
                <a:sym typeface="Times New Roman"/>
              </a:defRPr>
            </a:pPr>
            <a:r>
              <a:t>But people think they have rights to land, labor, and finance</a:t>
            </a:r>
          </a:p>
          <a:p>
            <a:pPr marL="306324" indent="-306324" defTabSz="275212">
              <a:spcBef>
                <a:spcPts val="1000"/>
              </a:spcBef>
              <a:buSzPct val="100000"/>
              <a:defRPr sz="1608">
                <a:latin typeface="Times New Roman"/>
                <a:ea typeface="Times New Roman"/>
                <a:cs typeface="Times New Roman"/>
                <a:sym typeface="Times New Roman"/>
              </a:defRPr>
            </a:pPr>
            <a:r>
              <a:t>Land: a stable community, and an absence of negative externalities</a:t>
            </a:r>
          </a:p>
          <a:p>
            <a:pPr marL="306324" indent="-306324" defTabSz="275212">
              <a:spcBef>
                <a:spcPts val="1000"/>
              </a:spcBef>
              <a:buSzPct val="100000"/>
              <a:defRPr sz="1608">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marL="306324" indent="-306324" defTabSz="275212">
              <a:spcBef>
                <a:spcPts val="1000"/>
              </a:spcBef>
              <a:buSzPct val="100000"/>
              <a:defRPr sz="1608">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sp>
        <p:nvSpPr>
          <p:cNvPr id="306"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07"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1.3.4. Slouching Towards Utopia?</a:t>
            </a:r>
          </a:p>
        </p:txBody>
      </p:sp>
      <p:sp>
        <p:nvSpPr>
          <p:cNvPr id="312" name="3:00 of audio in this slide; 9:30 in this slide group"/>
          <p:cNvSpPr txBox="1"/>
          <p:nvPr/>
        </p:nvSpPr>
        <p:spPr>
          <a:xfrm>
            <a:off x="4381500" y="6540497"/>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313" name="The long 20th century will in all likelihood be seen in the future as the watershed in human experience:…"/>
          <p:cNvSpPr txBox="1"/>
          <p:nvPr/>
        </p:nvSpPr>
        <p:spPr>
          <a:xfrm>
            <a:off x="112563" y="1142997"/>
            <a:ext cx="618212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100">
                <a:uFillTx/>
                <a:latin typeface="Times New Roman"/>
                <a:ea typeface="Times New Roman"/>
                <a:cs typeface="Times New Roman"/>
                <a:sym typeface="Times New Roman"/>
              </a:defRPr>
            </a:pPr>
            <a:r>
              <a:t>The first century in which we can think that a truly human world may soon be within our grasp…</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Amazingly productive human accomplishments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 great deal of increase in and spread of human freedom</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But a lot has gone wrong in the process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War and tyranny</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Slow technological and organizational diffusion</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The development of underdevelopment</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Wealth gulfs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So what do we need other than material abundance to build a utopia?</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Keynes have anything to tell us?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Diamond?</a:t>
            </a:r>
          </a:p>
        </p:txBody>
      </p:sp>
      <p:pic>
        <p:nvPicPr>
          <p:cNvPr id="314" name="Image" descr="Image"/>
          <p:cNvPicPr>
            <a:picLocks noChangeAspect="1"/>
          </p:cNvPicPr>
          <p:nvPr/>
        </p:nvPicPr>
        <p:blipFill>
          <a:blip r:embed="rId3">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319"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MOOCs did not cut it…</a:t>
            </a:r>
          </a:p>
          <a:p>
            <a:pPr marL="306324" indent="-306324" defTabSz="275212">
              <a:spcBef>
                <a:spcPts val="1000"/>
              </a:spcBef>
              <a:buSzPct val="100000"/>
              <a:defRPr sz="1608">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306324" indent="-306324" defTabSz="275212">
              <a:spcBef>
                <a:spcPts val="1000"/>
              </a:spcBef>
              <a:buSzPct val="100000"/>
              <a:defRPr sz="1608">
                <a:latin typeface="Times New Roman"/>
                <a:ea typeface="Times New Roman"/>
                <a:cs typeface="Times New Roman"/>
                <a:sym typeface="Times New Roman"/>
              </a:defRPr>
            </a:pPr>
            <a:r>
              <a:t>Thus a MOOC, for those who could learn effectively from it, was little better than and a lot more expensive than a book</a:t>
            </a:r>
          </a:p>
          <a:p>
            <a:pPr marL="306324" indent="-306324" defTabSz="275212">
              <a:spcBef>
                <a:spcPts val="1000"/>
              </a:spcBef>
              <a:buSzPct val="100000"/>
              <a:defRPr sz="1608">
                <a:latin typeface="Times New Roman"/>
                <a:ea typeface="Times New Roman"/>
                <a:cs typeface="Times New Roman"/>
                <a:sym typeface="Times New Roman"/>
              </a:defRPr>
            </a:pPr>
            <a:r>
              <a:t>We need a plan for those of you—which is most of us—who are not Machiavellis, but rather like Sokrates’s students</a:t>
            </a:r>
          </a:p>
          <a:p>
            <a:pPr lvl="1" marL="416493" indent="-161223" defTabSz="275212">
              <a:spcBef>
                <a:spcPts val="1000"/>
              </a:spcBef>
              <a:buSzPct val="100000"/>
              <a:defRPr sz="1608">
                <a:latin typeface="Times New Roman"/>
                <a:ea typeface="Times New Roman"/>
                <a:cs typeface="Times New Roman"/>
                <a:sym typeface="Times New Roman"/>
              </a:defRPr>
            </a:pPr>
            <a:r>
              <a:t>People who really need a tutorial…</a:t>
            </a:r>
          </a:p>
          <a:p>
            <a:pPr lvl="1" marL="416493" indent="-161223" defTabSz="275212">
              <a:spcBef>
                <a:spcPts val="1000"/>
              </a:spcBef>
              <a:buSzPct val="100000"/>
              <a:defRPr sz="1608">
                <a:latin typeface="Times New Roman"/>
                <a:ea typeface="Times New Roman"/>
                <a:cs typeface="Times New Roman"/>
                <a:sym typeface="Times New Roman"/>
              </a:defRPr>
            </a:pPr>
            <a:r>
              <a:t>A professor, a GSI, a roommate, a classmate, a study group…</a:t>
            </a:r>
          </a:p>
        </p:txBody>
      </p:sp>
      <p:sp>
        <p:nvSpPr>
          <p:cNvPr id="320"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21"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3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3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pPr>
            <a:r>
              <a:t>Lecture: 1.3.5. Edward Bellamy: </a:t>
            </a:r>
            <a:r>
              <a:rPr i="1"/>
              <a:t>Looking Backward</a:t>
            </a:r>
          </a:p>
        </p:txBody>
      </p:sp>
      <p:sp>
        <p:nvSpPr>
          <p:cNvPr id="327"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28"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defRPr>
            </a:lvl1pPr>
          </a:lstStyle>
          <a:p>
            <a:pPr/>
            <a:r>
              <a:t>The Stagecoach of Society</a:t>
            </a:r>
          </a:p>
        </p:txBody>
      </p:sp>
      <p:sp>
        <p:nvSpPr>
          <p:cNvPr id="331"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defRPr>
            </a:lvl1pPr>
          </a:lstStyle>
          <a:p>
            <a:pPr/>
            <a:r>
              <a:t>The Stagecoach of Society II</a:t>
            </a:r>
          </a:p>
        </p:txBody>
      </p:sp>
      <p:sp>
        <p:nvSpPr>
          <p:cNvPr id="334"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Stagecoach of Society III</a:t>
            </a:r>
          </a:p>
        </p:txBody>
      </p:sp>
      <p:sp>
        <p:nvSpPr>
          <p:cNvPr id="337"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Limit of Human Felicity"/>
          <p:cNvSpPr txBox="1"/>
          <p:nvPr>
            <p:ph type="title" idx="4294967295"/>
          </p:nvPr>
        </p:nvSpPr>
        <p:spPr>
          <a:xfrm>
            <a:off x="277663" y="-3"/>
            <a:ext cx="8572501" cy="1267128"/>
          </a:xfrm>
          <a:prstGeom prst="rect">
            <a:avLst/>
          </a:prstGeom>
        </p:spPr>
        <p:txBody>
          <a:bodyPr lIns="45718" tIns="45718" rIns="45718" bIns="45718"/>
          <a:lstStyle>
            <a:lvl1pPr defTabSz="388620">
              <a:defRPr sz="5100">
                <a:solidFill>
                  <a:srgbClr val="000080"/>
                </a:solidFill>
              </a:defRPr>
            </a:lvl1pPr>
          </a:lstStyle>
          <a:p>
            <a:pPr/>
            <a:r>
              <a:t>The Limit of Human Felicity</a:t>
            </a:r>
          </a:p>
        </p:txBody>
      </p:sp>
      <p:sp>
        <p:nvSpPr>
          <p:cNvPr id="340" name="Technological marvels of 2000: great cities, Amazon drop-shipments, music…"/>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Technological marvels of 2000: great cities, Amazon drop-shipments, music</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Limit of Human Felicity II</a:t>
            </a:r>
          </a:p>
        </p:txBody>
      </p:sp>
      <p:sp>
        <p:nvSpPr>
          <p:cNvPr id="343"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defRPr>
            </a:lvl1pPr>
          </a:lstStyle>
          <a:p>
            <a:pPr/>
            <a:r>
              <a:t>The Limit of Human Felicity III</a:t>
            </a:r>
          </a:p>
        </p:txBody>
      </p:sp>
      <p:sp>
        <p:nvSpPr>
          <p:cNvPr id="346"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bout the Course"/>
          <p:cNvSpPr txBox="1"/>
          <p:nvPr>
            <p:ph type="title" idx="4294967295"/>
          </p:nvPr>
        </p:nvSpPr>
        <p:spPr>
          <a:xfrm>
            <a:off x="112563" y="-3"/>
            <a:ext cx="8890001" cy="1143001"/>
          </a:xfrm>
          <a:prstGeom prst="rect">
            <a:avLst/>
          </a:prstGeom>
        </p:spPr>
        <p:txBody>
          <a:bodyPr lIns="45718" tIns="45718" rIns="45718" bIns="45718"/>
          <a:lstStyle>
            <a:lvl1pPr defTabSz="324611">
              <a:defRPr sz="5680"/>
            </a:lvl1pPr>
          </a:lstStyle>
          <a:p>
            <a:pPr/>
            <a:r>
              <a:t>A World About the First…</a:t>
            </a:r>
          </a:p>
        </p:txBody>
      </p:sp>
      <p:sp>
        <p:nvSpPr>
          <p:cNvPr id="157"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1800 or so history not substantially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1870 or so history not primarily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Back then, history was:</a:t>
            </a:r>
          </a:p>
          <a:p>
            <a:pPr lvl="1" marL="965200" indent="-457200" defTabSz="410764">
              <a:spcBef>
                <a:spcPts val="1200"/>
              </a:spcBef>
              <a:buSzPct val="100000"/>
              <a:buChar char="•"/>
              <a:defRPr b="0" sz="3600">
                <a:uFillTx/>
                <a:latin typeface="Times New Roman"/>
                <a:ea typeface="Times New Roman"/>
                <a:cs typeface="Times New Roman"/>
                <a:sym typeface="Times New Roman"/>
              </a:defRPr>
            </a:pPr>
            <a:r>
              <a:t>Religious or intellectual or political or cultural</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Since 1870 history has been primarily economic…</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381"/>
            </a:lvl1pPr>
          </a:lstStyle>
          <a:p>
            <a:pPr/>
            <a:r>
              <a:t>1.3. Zoom Q&amp;A Session: Module: Themes…</a:t>
            </a:r>
          </a:p>
        </p:txBody>
      </p:sp>
      <p:sp>
        <p:nvSpPr>
          <p:cNvPr id="349" name="The long 20th century will in all likelihood be seen in the future as the watershed in human experience:…"/>
          <p:cNvSpPr txBox="1"/>
          <p:nvPr>
            <p:ph type="body" idx="4294967295"/>
          </p:nvPr>
        </p:nvSpPr>
        <p:spPr>
          <a:xfrm>
            <a:off x="112563" y="1142997"/>
            <a:ext cx="5899562" cy="5397501"/>
          </a:xfrm>
          <a:prstGeom prst="rect">
            <a:avLst/>
          </a:prstGeom>
        </p:spPr>
        <p:txBody>
          <a:bodyPr lIns="45718" tIns="45718" rIns="45718" bIns="45718" anchor="t"/>
          <a:lstStyle/>
          <a:p>
            <a:pPr marL="0" indent="0" defTabSz="373796">
              <a:spcBef>
                <a:spcPts val="1400"/>
              </a:spcBef>
              <a:buSzTx/>
              <a:buNone/>
              <a:defRPr b="1" sz="2730">
                <a:latin typeface="+mj-lt"/>
                <a:ea typeface="+mj-ea"/>
                <a:cs typeface="+mj-cs"/>
                <a:sym typeface="Helvetica"/>
              </a:defRPr>
            </a:pPr>
            <a:r>
              <a:t>Time: Tu Sep 01 15:30 PDT. Zoom URL: TBA. </a:t>
            </a:r>
          </a:p>
          <a:p>
            <a:pPr marL="0" indent="0" defTabSz="373796">
              <a:spcBef>
                <a:spcPts val="1400"/>
              </a:spcBef>
              <a:buSzTx/>
              <a:buNone/>
              <a:defRPr b="1" sz="2184">
                <a:latin typeface="Times New Roman"/>
                <a:ea typeface="Times New Roman"/>
                <a:cs typeface="Times New Roman"/>
                <a:sym typeface="Times New Roman"/>
              </a:defRPr>
            </a:pPr>
            <a:r>
              <a:t>Questions:</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First, what were the processes that launched themselves around 1870 that have made twentieth century economic history so distinctive?</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How do all of the nine—nine!—themes of this century’s history tie together?</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We have we not done a better job of producing human flourishing with our wealth?</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Should we think about the history with more themes? Fewer themes? Which themes?</a:t>
            </a:r>
          </a:p>
        </p:txBody>
      </p:sp>
      <p:sp>
        <p:nvSpPr>
          <p:cNvPr id="350"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pic>
        <p:nvPicPr>
          <p:cNvPr id="351" name="Image" descr="Image"/>
          <p:cNvPicPr>
            <a:picLocks noChangeAspect="1"/>
          </p:cNvPicPr>
          <p:nvPr/>
        </p:nvPicPr>
        <p:blipFill>
          <a:blip r:embed="rId2">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About the Course"/>
          <p:cNvSpPr txBox="1"/>
          <p:nvPr>
            <p:ph type="title" idx="4294967295"/>
          </p:nvPr>
        </p:nvSpPr>
        <p:spPr>
          <a:xfrm>
            <a:off x="112563" y="-3"/>
            <a:ext cx="8890001" cy="1143001"/>
          </a:xfrm>
          <a:prstGeom prst="rect">
            <a:avLst/>
          </a:prstGeom>
        </p:spPr>
        <p:txBody>
          <a:bodyPr lIns="45718" tIns="45718" rIns="45718" bIns="45718"/>
          <a:lstStyle/>
          <a:p>
            <a:pPr defTabSz="182880">
              <a:defRPr sz="3200"/>
            </a:pPr>
            <a:r>
              <a:t>Takeaways from &amp; Extensions of Ideas…:</a:t>
            </a:r>
          </a:p>
          <a:p>
            <a:pPr defTabSz="182880">
              <a:defRPr sz="3200"/>
            </a:pPr>
            <a:r>
              <a:t>1.4. Asynchronously Write &amp; Discuss: Grand Narrative &amp; Themes Module…</a:t>
            </a:r>
          </a:p>
        </p:txBody>
      </p:sp>
      <p:sp>
        <p:nvSpPr>
          <p:cNvPr id="35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58781">
              <a:spcBef>
                <a:spcPts val="1000"/>
              </a:spcBef>
              <a:buSzTx/>
              <a:buNone/>
              <a:defRPr sz="1512">
                <a:latin typeface="Times New Roman"/>
                <a:ea typeface="Times New Roman"/>
                <a:cs typeface="Times New Roman"/>
                <a:sym typeface="Times New Roman"/>
              </a:defRPr>
            </a:pPr>
            <a:r>
              <a:t>Let me start this threaded asynchronous discussion off by asking three questions: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important things that happened in the Long 20th Century have not been mentioned so far in this course?</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things that happened that have been mentioned are distractions?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In what ways is DeLong wrong in his claim that practically everything interesting and important in 20th century history is rooted in the economic changes launched by the coming of (1) the industrial research lab, (2) the modern bureaucratic and routinized corporation, (3) globalization in trade, communications, and migration; and (4) American exceptionalism?</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b="1" sz="151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35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56"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Problem Set 1. Grand Narratives &amp; the Three Watersheds…</a:t>
            </a:r>
          </a:p>
        </p:txBody>
      </p:sp>
      <p:sp>
        <p:nvSpPr>
          <p:cNvPr id="359"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&lt;http://datahub.berkeley.edu/user-redirect/interact?account=braddelong&amp;repo=lecture-support-2020&amp;branch=master&amp;path=ps01.ipynb&gt;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360" name="Image" descr="Image"/>
          <p:cNvPicPr>
            <a:picLocks noChangeAspect="1"/>
          </p:cNvPicPr>
          <p:nvPr/>
        </p:nvPicPr>
        <p:blipFill>
          <a:blip r:embed="rId3">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8-Person Breakout §</a:t>
            </a:r>
          </a:p>
        </p:txBody>
      </p:sp>
      <p:sp>
        <p:nvSpPr>
          <p:cNvPr id="365"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28611">
              <a:spcBef>
                <a:spcPts val="1200"/>
              </a:spcBef>
              <a:buSzTx/>
              <a:buNone/>
              <a:defRPr sz="1920">
                <a:latin typeface="Times New Roman"/>
                <a:ea typeface="Times New Roman"/>
                <a:cs typeface="Times New Roman"/>
                <a:sym typeface="Times New Roman"/>
              </a:defRPr>
            </a:pPr>
            <a:r>
              <a:t>Write up and submit a one-page Google doc outline for a five minute talk on: </a:t>
            </a:r>
          </a:p>
          <a:p>
            <a:pPr marL="365760" indent="-365760" defTabSz="328611">
              <a:spcBef>
                <a:spcPts val="1200"/>
              </a:spcBef>
              <a:buSzPct val="100000"/>
              <a:defRPr sz="1920">
                <a:latin typeface="Times New Roman"/>
                <a:ea typeface="Times New Roman"/>
                <a:cs typeface="Times New Roman"/>
                <a:sym typeface="Times New Roman"/>
              </a:defRPr>
            </a:pPr>
            <a:r>
              <a:t>What would be a better—or, at least, more relevant to your interests—set of themes for a survey of twentieth century economic history than the ones presented here? No fewer than five themes. No more than 10.</a:t>
            </a:r>
          </a:p>
          <a:p>
            <a:pPr marL="365760" indent="-365760" defTabSz="328611">
              <a:spcBef>
                <a:spcPts val="1200"/>
              </a:spcBef>
              <a:buSzPct val="100000"/>
              <a:buAutoNum type="arabicPeriod" startAt="1"/>
              <a:defRPr sz="1920">
                <a:latin typeface="Times New Roman"/>
                <a:ea typeface="Times New Roman"/>
                <a:cs typeface="Times New Roman"/>
                <a:sym typeface="Times New Roman"/>
              </a:defRPr>
            </a:pPr>
          </a:p>
          <a:p>
            <a:pPr marL="365760" indent="-365760" defTabSz="328611">
              <a:spcBef>
                <a:spcPts val="1200"/>
              </a:spcBef>
              <a:buSzPct val="100000"/>
              <a:buAutoNum type="arabicPeriod" startAt="2"/>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r>
              <a:t>Ten students a week will be asked to give such a talk based on the Google doc they constructed, over zoom, to one of the teaching staff…</a:t>
            </a: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b="1" sz="1920">
                <a:latin typeface="Times New Roman"/>
                <a:ea typeface="Times New Roman"/>
                <a:cs typeface="Times New Roman"/>
                <a:sym typeface="Times New Roman"/>
              </a:defRPr>
            </a:pPr>
            <a:r>
              <a:t>GOOGLE DOC URL: &lt;&gt;</a:t>
            </a:r>
          </a:p>
        </p:txBody>
      </p:sp>
      <p:pic>
        <p:nvPicPr>
          <p:cNvPr id="366" name="Image" descr="Image"/>
          <p:cNvPicPr>
            <a:picLocks noChangeAspect="1"/>
          </p:cNvPicPr>
          <p:nvPr/>
        </p:nvPicPr>
        <p:blipFill>
          <a:blip r:embed="rId2">
            <a:extLst/>
          </a:blip>
          <a:srcRect l="0" t="0" r="0" b="7910"/>
          <a:stretch>
            <a:fillRect/>
          </a:stretch>
        </p:blipFill>
        <p:spPr>
          <a:xfrm>
            <a:off x="5923688" y="1142997"/>
            <a:ext cx="3058555" cy="5397581"/>
          </a:xfrm>
          <a:prstGeom prst="rect">
            <a:avLst/>
          </a:prstGeom>
          <a:ln w="12700">
            <a:miter lim="400000"/>
          </a:ln>
        </p:spPr>
      </p:pic>
      <p:sp>
        <p:nvSpPr>
          <p:cNvPr id="367"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4317996"/>
            <a:ext cx="1499448" cy="2222502"/>
          </a:xfrm>
          <a:prstGeom prst="rect">
            <a:avLst/>
          </a:prstGeom>
          <a:ln w="12700">
            <a:miter lim="400000"/>
          </a:ln>
        </p:spPr>
      </p:pic>
      <p:sp>
        <p:nvSpPr>
          <p:cNvPr id="37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Learning Goals &amp; Orienting Questions for: Module 1. Themes</a:t>
            </a:r>
          </a:p>
        </p:txBody>
      </p:sp>
      <p:sp>
        <p:nvSpPr>
          <p:cNvPr id="371"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01168">
              <a:spcBef>
                <a:spcPts val="200"/>
              </a:spcBef>
              <a:buSzTx/>
              <a:buNone/>
              <a:defRPr b="1" sz="1320">
                <a:uFill>
                  <a:solidFill>
                    <a:srgbClr val="000000"/>
                  </a:solidFill>
                </a:uFill>
                <a:latin typeface="+mj-lt"/>
                <a:ea typeface="+mj-ea"/>
                <a:cs typeface="+mj-cs"/>
                <a:sym typeface="Helvetica"/>
              </a:defRPr>
            </a:pPr>
            <a:r>
              <a:t>Primary: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from an eagle’s-eye standpoint, how human societies worked in the long agrarian age, from 10,000 to 250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again from an eagle’s eye standpoint, how thin the veneer of “modernity” was on top of agrarian-age societies even in the Industrial Revolution era from 250 to 150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the principal drivers of the greatest transformation in human economic (and, I would argue, one of the greatest transformations in all human) history</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Recite and place in context the ten big themes of the economic history of the long 20th century: the axis of history economic… explosion of wealth… cornucopia of technology… demographic transition… feminist revolution… empowered tyrannies… wealth gulfs… inclusion and hierarchy attenuation… mismanagement and insecurity… and American exceptionalism…</a:t>
            </a:r>
          </a:p>
          <a:p>
            <a:pPr marL="0" indent="0" defTabSz="201168">
              <a:spcBef>
                <a:spcPts val="200"/>
              </a:spcBef>
              <a:buSzTx/>
              <a:buNone/>
              <a:defRPr b="1" sz="1320">
                <a:uFill>
                  <a:solidFill>
                    <a:srgbClr val="000000"/>
                  </a:solidFill>
                </a:uFill>
                <a:latin typeface="+mj-lt"/>
                <a:ea typeface="+mj-ea"/>
                <a:cs typeface="+mj-cs"/>
                <a:sym typeface="Helvetica"/>
              </a:defRPr>
            </a:pPr>
          </a:p>
          <a:p>
            <a:pPr marL="0" indent="0" defTabSz="201168">
              <a:spcBef>
                <a:spcPts val="200"/>
              </a:spcBef>
              <a:buSzTx/>
              <a:buNone/>
              <a:defRPr b="1" sz="1320">
                <a:uFill>
                  <a:solidFill>
                    <a:srgbClr val="000000"/>
                  </a:solidFill>
                </a:uFill>
                <a:latin typeface="+mj-lt"/>
                <a:ea typeface="+mj-ea"/>
                <a:cs typeface="+mj-cs"/>
                <a:sym typeface="Helvetica"/>
              </a:defRPr>
            </a:pPr>
            <a:r>
              <a:t>Secondary: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Jared Diamond</a:t>
            </a:r>
            <a:r>
              <a:t> that the development of agriculture was a horrible mistake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Patricia Crone</a:t>
            </a:r>
            <a:r>
              <a:t> that all previous economies were—from our standpoint—extraordinarily focused on domination and surplus extraction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Explain what other possible starting and ending dates for a history of “the 20</a:t>
            </a:r>
            <a:r>
              <a:rPr baseline="31999"/>
              <a:t>th</a:t>
            </a:r>
            <a:r>
              <a:t> century” might be, and how they might lead to a different picture and interpretation of history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highlighting as primary and significantly most important of at most four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deletion as secondary distractions of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better replacements for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north today and how it is different from life in 1870…</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south today and how it is different from life in 1870…</a:t>
            </a:r>
          </a:p>
        </p:txBody>
      </p:sp>
      <p:pic>
        <p:nvPicPr>
          <p:cNvPr id="372"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1142997"/>
            <a:ext cx="3175001" cy="3175000"/>
          </a:xfrm>
          <a:prstGeom prst="rect">
            <a:avLst/>
          </a:prstGeom>
          <a:ln w="12700">
            <a:miter lim="400000"/>
          </a:ln>
        </p:spPr>
      </p:pic>
      <p:sp>
        <p:nvSpPr>
          <p:cNvPr id="373"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74"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sp>
        <p:nvSpPr>
          <p:cNvPr id="375"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76" name="Image" descr="Image"/>
          <p:cNvPicPr>
            <a:picLocks noChangeAspect="1"/>
          </p:cNvPicPr>
          <p:nvPr/>
        </p:nvPicPr>
        <p:blipFill>
          <a:blip r:embed="rId6">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Readings &amp; c. for: Module 1. Themes</a:t>
            </a:r>
          </a:p>
        </p:txBody>
      </p:sp>
      <p:sp>
        <p:nvSpPr>
          <p:cNvPr id="379"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Required:</a:t>
            </a:r>
            <a:endParaRPr b="0" sz="1512">
              <a:latin typeface="Times New Roman"/>
              <a:ea typeface="Times New Roman"/>
              <a:cs typeface="Times New Roman"/>
              <a:sym typeface="Times New Roman"/>
            </a:endParaRP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1. Introduction: The Grand Narrative</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2. Themes: From Science &amp; Technological Cornucopia to Feminism &amp; Gilded Ages</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Jared Diamond</a:t>
            </a:r>
            <a:r>
              <a:t> (1999): </a:t>
            </a:r>
            <a:r>
              <a:rPr i="1"/>
              <a:t>The Worst Mistake in the History of the Human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https://github.com/braddelong/public-files/blob/master/readings/article-diamond-agriculture.pdf</a:t>
            </a:r>
            <a:r>
              <a:t>&gt;</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https://github.com/braddelong/public-files/blob/master/readings/article-keynes-possibilities.pdf</a:t>
            </a:r>
            <a:r>
              <a:t>&gt;</a:t>
            </a:r>
          </a:p>
          <a:p>
            <a:pPr marL="0" indent="0" defTabSz="288036">
              <a:spcBef>
                <a:spcPts val="700"/>
              </a:spcBef>
              <a:buSzTx/>
              <a:buNone/>
              <a:defRPr b="1" sz="1512">
                <a:solidFill>
                  <a:srgbClr val="2D3B45"/>
                </a:solidFill>
                <a:latin typeface="Times New Roman"/>
                <a:ea typeface="Times New Roman"/>
                <a:cs typeface="Times New Roman"/>
                <a:sym typeface="Times New Roman"/>
              </a:defRPr>
            </a:pPr>
          </a:p>
          <a:p>
            <a:pPr marL="0" indent="0" defTabSz="288036">
              <a:spcBef>
                <a:spcPts val="700"/>
              </a:spcBef>
              <a:buSzTx/>
              <a:buNone/>
              <a:defRPr b="1" sz="1890">
                <a:uFill>
                  <a:solidFill>
                    <a:srgbClr val="000000"/>
                  </a:solidFill>
                </a:uFill>
                <a:latin typeface="+mj-lt"/>
                <a:ea typeface="+mj-ea"/>
                <a:cs typeface="+mj-cs"/>
                <a:sym typeface="Helvetica"/>
              </a:defRPr>
            </a:pPr>
            <a:r>
              <a:t>Further:</a:t>
            </a:r>
            <a:endParaRPr b="0" sz="1512">
              <a:latin typeface="Times New Roman"/>
              <a:ea typeface="Times New Roman"/>
              <a:cs typeface="Times New Roman"/>
              <a:sym typeface="Times New Roman"/>
            </a:endParaRPr>
          </a:p>
          <a:p>
            <a:pPr marL="0" indent="0" defTabSz="233308">
              <a:spcBef>
                <a:spcPts val="700"/>
              </a:spcBef>
              <a:buSzTx/>
              <a:buNone/>
              <a:tabLst>
                <a:tab pos="139700" algn="l"/>
              </a:tabLst>
              <a:defRPr sz="1512">
                <a:uFill>
                  <a:solidFill>
                    <a:srgbClr val="000000"/>
                  </a:solidFill>
                </a:uFill>
                <a:latin typeface="Times New Roman"/>
                <a:ea typeface="Times New Roman"/>
                <a:cs typeface="Times New Roman"/>
                <a:sym typeface="Times New Roman"/>
              </a:defRPr>
            </a:pPr>
            <a:r>
              <a:rPr b="1"/>
              <a:t>Patricia Crone</a:t>
            </a:r>
            <a:r>
              <a:t> (1989): </a:t>
            </a:r>
            <a:r>
              <a:rPr i="1"/>
              <a:t>Pre-Industrial Societies</a:t>
            </a:r>
            <a:r>
              <a:t> &lt;</a:t>
            </a:r>
            <a:r>
              <a:rPr u="sng">
                <a:solidFill>
                  <a:srgbClr val="0000FF"/>
                </a:solidFill>
                <a:uFill>
                  <a:solidFill>
                    <a:srgbClr val="0000FF"/>
                  </a:solidFill>
                </a:uFill>
                <a:hlinkClick r:id="rId5" invalidUrl="" action="" tgtFrame="" tooltip="" history="1" highlightClick="0" endSnd="0"/>
              </a:rPr>
              <a:t>https://github.com/braddelong/public-files/blob/master/readings/selections-crone-pre.pdf</a:t>
            </a:r>
            <a:r>
              <a:t>&gt;</a:t>
            </a:r>
          </a:p>
        </p:txBody>
      </p:sp>
      <p:pic>
        <p:nvPicPr>
          <p:cNvPr id="380" name="Image" descr="Image">
            <a:hlinkClick r:id="rId6" invalidUrl="" action="" tgtFrame="" tooltip="" history="1" highlightClick="0" endSnd="0"/>
          </p:cNvPr>
          <p:cNvPicPr>
            <a:picLocks noChangeAspect="1"/>
          </p:cNvPicPr>
          <p:nvPr/>
        </p:nvPicPr>
        <p:blipFill>
          <a:blip r:embed="rId7">
            <a:extLst/>
          </a:blip>
          <a:stretch>
            <a:fillRect/>
          </a:stretch>
        </p:blipFill>
        <p:spPr>
          <a:xfrm>
            <a:off x="5827563" y="1142997"/>
            <a:ext cx="3175001" cy="3175000"/>
          </a:xfrm>
          <a:prstGeom prst="rect">
            <a:avLst/>
          </a:prstGeom>
          <a:ln w="12700">
            <a:miter lim="400000"/>
          </a:ln>
        </p:spPr>
      </p:pic>
      <p:sp>
        <p:nvSpPr>
          <p:cNvPr id="381"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82"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83"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3" y="4317996"/>
            <a:ext cx="1499448" cy="2222502"/>
          </a:xfrm>
          <a:prstGeom prst="rect">
            <a:avLst/>
          </a:prstGeom>
          <a:ln w="12700">
            <a:miter lim="400000"/>
          </a:ln>
        </p:spPr>
      </p:pic>
      <p:sp>
        <p:nvSpPr>
          <p:cNvPr id="384"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pic>
        <p:nvPicPr>
          <p:cNvPr id="385" name="Image" descr="Image"/>
          <p:cNvPicPr>
            <a:picLocks noChangeAspect="1"/>
          </p:cNvPicPr>
          <p:nvPr/>
        </p:nvPicPr>
        <p:blipFill>
          <a:blip r:embed="rId10">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8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38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392"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395"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396"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397"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398"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399"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400"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 Fifth Big Idea</a:t>
            </a:r>
          </a:p>
        </p:txBody>
      </p:sp>
      <p:sp>
        <p:nvSpPr>
          <p:cNvPr id="162" name="The long 20th century will in all likelihood be seen in the future as the watershed in human experience:…"/>
          <p:cNvSpPr txBox="1"/>
          <p:nvPr/>
        </p:nvSpPr>
        <p:spPr>
          <a:xfrm>
            <a:off x="112562" y="1142997"/>
            <a:ext cx="8890002"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31800" indent="-431800" defTabSz="410764">
              <a:spcBef>
                <a:spcPts val="1200"/>
              </a:spcBef>
              <a:buSzPct val="100000"/>
              <a:buChar char="•"/>
              <a:defRPr b="0" sz="3400">
                <a:uFillTx/>
                <a:latin typeface="Times New Roman"/>
                <a:ea typeface="Times New Roman"/>
                <a:cs typeface="Times New Roman"/>
                <a:sym typeface="Times New Roman"/>
              </a:defRPr>
            </a:pPr>
            <a:r>
              <a:t>We are rich! Where is our utopia?</a:t>
            </a:r>
          </a:p>
          <a:p>
            <a:pPr defTabSz="410764">
              <a:spcBef>
                <a:spcPts val="1200"/>
              </a:spcBef>
              <a:defRPr b="0" sz="1600">
                <a:uFillTx/>
                <a:latin typeface="Times New Roman"/>
                <a:ea typeface="Times New Roman"/>
                <a:cs typeface="Times New Roman"/>
                <a:sym typeface="Times New Roman"/>
              </a:defRPr>
            </a:pPr>
          </a:p>
          <a:p>
            <a:pPr defTabSz="410764">
              <a:spcBef>
                <a:spcPts val="1200"/>
              </a:spcBef>
              <a:defRPr b="0" sz="1600">
                <a:uFillTx/>
                <a:latin typeface="Times New Roman"/>
                <a:ea typeface="Times New Roman"/>
                <a:cs typeface="Times New Roman"/>
                <a:sym typeface="Times New Roman"/>
              </a:defRPr>
            </a:pPr>
            <a:r>
              <a:rPr b="1"/>
              <a:t>William Butler Yeats</a:t>
            </a:r>
            <a:r>
              <a:t>: </a:t>
            </a:r>
            <a:r>
              <a:rPr i="1"/>
              <a:t>The Second Coming</a:t>
            </a:r>
            <a:r>
              <a:t>:</a:t>
            </a:r>
          </a:p>
          <a:p>
            <a:pPr defTabSz="410764">
              <a:spcBef>
                <a:spcPts val="700"/>
              </a:spcBef>
              <a:defRPr b="0" sz="1600">
                <a:uFillTx/>
                <a:latin typeface="Times New Roman"/>
                <a:ea typeface="Times New Roman"/>
                <a:cs typeface="Times New Roman"/>
                <a:sym typeface="Times New Roman"/>
              </a:defRPr>
            </a:pPr>
            <a:r>
              <a:t>Turning and turning in the widening gyre</a:t>
            </a:r>
            <a:br/>
            <a:r>
              <a:t>The falcon cannot hear the falconer;</a:t>
            </a:r>
            <a:br/>
            <a:r>
              <a:t>Things fall apart; the centre cannot hold;</a:t>
            </a:r>
            <a:br/>
            <a:r>
              <a:t>Mere anarchy is loosed upon the world….</a:t>
            </a:r>
          </a:p>
          <a:p>
            <a:pPr defTabSz="410764">
              <a:spcBef>
                <a:spcPts val="700"/>
              </a:spcBef>
              <a:defRPr b="0" sz="1600">
                <a:uFillTx/>
                <a:latin typeface="Times New Roman"/>
                <a:ea typeface="Times New Roman"/>
                <a:cs typeface="Times New Roman"/>
                <a:sym typeface="Times New Roman"/>
              </a:defRPr>
            </a:pPr>
          </a:p>
          <a:p>
            <a:pPr defTabSz="410764">
              <a:spcBef>
                <a:spcPts val="700"/>
              </a:spcBef>
              <a:defRPr b="0" sz="1600">
                <a:uFillTx/>
                <a:latin typeface="Times New Roman"/>
                <a:ea typeface="Times New Roman"/>
                <a:cs typeface="Times New Roman"/>
                <a:sym typeface="Times New Roman"/>
              </a:defRPr>
            </a:pPr>
            <a:r>
              <a:t>Surely some revelation is at hand;</a:t>
            </a:r>
            <a:br/>
            <a:r>
              <a:t>Surely the Second Coming is at hand….</a:t>
            </a:r>
            <a:br/>
            <a:r>
              <a:t>A shape with lion body and the head of a man,</a:t>
            </a:r>
            <a:br/>
            <a:r>
              <a:t>A gaze blank and pitiless as the sun…</a:t>
            </a:r>
            <a:br/>
            <a:r>
              <a:t>The darkness drops again; but now I know</a:t>
            </a:r>
            <a:br/>
            <a:r>
              <a:t>That twenty centuries of stony sleep</a:t>
            </a:r>
            <a:br/>
            <a:r>
              <a:t>Were vexed to nightmare by a rocking cradle,</a:t>
            </a:r>
            <a:br/>
            <a:r>
              <a:t>And what rough beast, its hour come round at last,</a:t>
            </a:r>
            <a:br/>
            <a:r>
              <a:t>Slouches towards Bethlehem to be born?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3080"/>
            </a:lvl1pPr>
          </a:lstStyle>
          <a:p>
            <a:pPr/>
            <a:r>
              <a:t>Required Readings: Module 1.2. Prefatory Note for Required Reading: Diamond &amp; Keynes</a:t>
            </a:r>
          </a:p>
        </p:txBody>
      </p:sp>
      <p:sp>
        <p:nvSpPr>
          <p:cNvPr id="167"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noAutofit/>
          </a:bodyPr>
          <a:lstStyle/>
          <a:p>
            <a:pPr marL="0" indent="0" defTabSz="410764">
              <a:spcBef>
                <a:spcPts val="1600"/>
              </a:spcBef>
              <a:buSzTx/>
              <a:buNone/>
              <a:defRPr sz="1100">
                <a:latin typeface="Times New Roman"/>
                <a:ea typeface="Times New Roman"/>
                <a:cs typeface="Times New Roman"/>
                <a:sym typeface="Times New Roman"/>
              </a:defRPr>
            </a:pPr>
            <a:r>
              <a:rPr b="1"/>
              <a:t>Jared Diamond</a:t>
            </a:r>
            <a:r>
              <a:t> started out as a medical teacher and researcher: he knew more than anybody else about how the membranes in the gall bladder worked. He then branched out to become an expert on the birds and the human ecology of New Guinea, and then branched out again to become an expert in global environmental and human history.</a:t>
            </a:r>
          </a:p>
          <a:p>
            <a:pPr marL="0" indent="0" defTabSz="410764">
              <a:spcBef>
                <a:spcPts val="1600"/>
              </a:spcBef>
              <a:buSzTx/>
              <a:buNone/>
              <a:defRPr sz="1100">
                <a:latin typeface="Times New Roman"/>
                <a:ea typeface="Times New Roman"/>
                <a:cs typeface="Times New Roman"/>
                <a:sym typeface="Times New Roman"/>
              </a:defRPr>
            </a:pPr>
            <a:r>
              <a:t>This piece we have asked you to read is a </a:t>
            </a:r>
            <a:r>
              <a:rPr i="1"/>
              <a:t>provocation</a:t>
            </a:r>
            <a:r>
              <a:t>: he does not really think the invention of agriculture was a mistake </a:t>
            </a:r>
            <a:r>
              <a:rPr i="1"/>
              <a:t>for him</a:t>
            </a:r>
            <a:r>
              <a:t>—he has not abandoned UCLA, moved to New Guinea, and taken up a career hunting and gathering. But he does believe, very strongly, that between the invention of agriculture 10,000 years ago and some time fairly recently, most humans have lived lives in which life was not only nasty, brutish, and short, but also that they would have been better off had they been born before 10000 years ago, back in the hunter-gatherer age. In the long agrarian age that followed the hunter-gatherer age, Diamond argues, there were many more people on the earth at any one time, but they lived less well.</a:t>
            </a:r>
          </a:p>
          <a:p>
            <a:pPr marL="0" indent="0" defTabSz="410764">
              <a:spcBef>
                <a:spcPts val="1600"/>
              </a:spcBef>
              <a:buSzTx/>
              <a:buNone/>
              <a:defRPr sz="1100">
                <a:latin typeface="Times New Roman"/>
                <a:ea typeface="Times New Roman"/>
                <a:cs typeface="Times New Roman"/>
                <a:sym typeface="Times New Roman"/>
              </a:defRPr>
            </a:pPr>
            <a:r>
              <a:t>As you read Diamond’s piece think about this: the piece is a </a:t>
            </a:r>
            <a:r>
              <a:rPr i="1"/>
              <a:t>provocation—</a:t>
            </a:r>
            <a:r>
              <a:t>it is not meant to be balanced. If Diamond had wanted to write a balanced piece, how would it have been different?</a:t>
            </a:r>
          </a:p>
        </p:txBody>
      </p:sp>
      <p:sp>
        <p:nvSpPr>
          <p:cNvPr id="168" name="831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831 words</a:t>
            </a:r>
          </a:p>
        </p:txBody>
      </p:sp>
      <p:sp>
        <p:nvSpPr>
          <p:cNvPr id="169"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defTabSz="410764">
              <a:spcBef>
                <a:spcPts val="1600"/>
              </a:spcBef>
              <a:defRPr b="0" sz="1100">
                <a:uFillTx/>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defTabSz="410764">
              <a:spcBef>
                <a:spcPts val="1600"/>
              </a:spcBef>
              <a:defRPr b="0" sz="1100">
                <a:uFillTx/>
                <a:latin typeface="Times New Roman"/>
                <a:ea typeface="Times New Roman"/>
                <a:cs typeface="Times New Roman"/>
                <a:sym typeface="Times New Roman"/>
              </a:defRPr>
            </a:pPr>
            <a:r>
              <a:t>——————————————————</a:t>
            </a:r>
          </a:p>
          <a:p>
            <a:pPr defTabSz="410764">
              <a:spcBef>
                <a:spcPts val="1600"/>
              </a:spcBef>
              <a:defRPr b="0" sz="1100">
                <a:uFillTx/>
                <a:latin typeface="Times New Roman"/>
                <a:ea typeface="Times New Roman"/>
                <a:cs typeface="Times New Roman"/>
                <a:sym typeface="Times New Roman"/>
              </a:defRPr>
            </a:pPr>
            <a:r>
              <a:rPr b="1"/>
              <a:t>Jared Diamond</a:t>
            </a:r>
            <a:r>
              <a:t> (301): </a:t>
            </a:r>
            <a:r>
              <a:rPr i="1"/>
              <a:t>Guns, Germs, &amp; Steel: The Fates of Human Societies</a:t>
            </a:r>
            <a:r>
              <a:t> &lt;&gt;</a:t>
            </a:r>
          </a:p>
          <a:p>
            <a:pPr defTabSz="410764">
              <a:spcBef>
                <a:spcPts val="1400"/>
              </a:spcBef>
              <a:defRPr b="0" sz="1100">
                <a:uFillTx/>
                <a:latin typeface="Times New Roman"/>
                <a:ea typeface="Times New Roman"/>
                <a:cs typeface="Times New Roman"/>
                <a:sym typeface="Times New Roman"/>
              </a:defRPr>
            </a:pPr>
            <a:r>
              <a:rPr b="1"/>
              <a:t>John Maynard Keynes </a:t>
            </a:r>
            <a:r>
              <a:t>(1931): </a:t>
            </a:r>
            <a:r>
              <a:rPr i="1"/>
              <a:t>Keynes: Economic Possibilities for Our Grandchildren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Keynes: A Very Short Introduction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John Maynard Keynes</a:t>
            </a:r>
          </a:p>
        </p:txBody>
      </p:sp>
      <p:sp>
        <p:nvSpPr>
          <p:cNvPr id="170"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t>As the Great Depression of the 1930s fell across the globe, British economist</a:t>
            </a:r>
            <a:r>
              <a:rPr b="1"/>
              <a:t> John Maynard Keynes</a:t>
            </a:r>
            <a:r>
              <a:t>—then depressed because he thought and did know how to avoid the depression that was coming, but was not listened to—tried to distract himself by giving a talk about what he thought the human economy and human economic life (at least in the global north) would be like 100 years after 1930.</a:t>
            </a:r>
          </a:p>
          <a:p>
            <a:pPr defTabSz="410764">
              <a:spcBef>
                <a:spcPts val="1600"/>
              </a:spcBef>
              <a:defRPr b="0" sz="1100">
                <a:uFillTx/>
                <a:latin typeface="Times New Roman"/>
                <a:ea typeface="Times New Roman"/>
                <a:cs typeface="Times New Roman"/>
                <a:sym typeface="Times New Roman"/>
              </a:defRPr>
            </a:pPr>
            <a:r>
              <a:t>Well, here we are, not 100 years but 90 years after Keynes gave his talk and wrote it down.</a:t>
            </a:r>
          </a:p>
          <a:p>
            <a:pPr defTabSz="410764">
              <a:spcBef>
                <a:spcPts val="1600"/>
              </a:spcBef>
              <a:defRPr b="0" sz="1100">
                <a:uFillTx/>
                <a:latin typeface="Times New Roman"/>
                <a:ea typeface="Times New Roman"/>
                <a:cs typeface="Times New Roman"/>
                <a:sym typeface="Times New Roman"/>
              </a:defRPr>
            </a:pPr>
            <a:r>
              <a:t>You should note that we are now, at least in the global north, richer than Keynes thought we would be. Back then, all things told, average levels of income per capita in the global north were roughly equivalent to what we would think of as $5000/year—$15/day, taking everything. Keynes looked forward to growth at 1.5%/year thereafter, which would have carried the global north to average income of $20000 per year per capita today. In fact, we are at $50000: 2 1/2 times as wealthy as Keynes thought we would be.</a:t>
            </a:r>
          </a:p>
          <a:p>
            <a:pPr defTabSz="410764">
              <a:spcBef>
                <a:spcPts val="1600"/>
              </a:spcBef>
              <a:defRPr b="0" sz="1100">
                <a:uFillTx/>
                <a:latin typeface="Times New Roman"/>
                <a:ea typeface="Times New Roman"/>
                <a:cs typeface="Times New Roman"/>
                <a:sym typeface="Times New Roman"/>
              </a:defRPr>
            </a:pPr>
            <a:r>
              <a:t>So what did Keynes get wrong in his hopes about economic possibilities for our grandchildren (but not his: his Lydia Lopokova miscarried)? And what did Keynes get right?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he long 20th century will in all likelihood be seen in the future as the watershed in human experience:…"/>
          <p:cNvSpPr txBox="1"/>
          <p:nvPr>
            <p:ph type="body" idx="4294967295"/>
          </p:nvPr>
        </p:nvSpPr>
        <p:spPr>
          <a:xfrm>
            <a:off x="112563" y="1142997"/>
            <a:ext cx="5227386" cy="5397501"/>
          </a:xfrm>
          <a:prstGeom prst="rect">
            <a:avLst/>
          </a:prstGeom>
        </p:spPr>
        <p:txBody>
          <a:bodyPr lIns="45718" tIns="45718" rIns="45718" bIns="45718" anchor="t">
            <a:noAutofit/>
          </a:bodyPr>
          <a:lstStyle/>
          <a:p>
            <a:pPr marL="0" indent="0" defTabSz="521208">
              <a:spcBef>
                <a:spcPts val="0"/>
              </a:spcBef>
              <a:buSzTx/>
              <a:buNone/>
              <a:tabLst>
                <a:tab pos="215900" algn="l"/>
              </a:tabLst>
              <a:defRPr b="1" sz="1000">
                <a:uFill>
                  <a:solidFill>
                    <a:srgbClr val="000000"/>
                  </a:solidFill>
                </a:uFill>
                <a:latin typeface="+mj-lt"/>
                <a:ea typeface="+mj-ea"/>
                <a:cs typeface="+mj-cs"/>
                <a:sym typeface="Helvetica"/>
              </a:defRPr>
            </a:pPr>
            <a:r>
              <a:t>Questions to answer, &amp; then think about more deeply:</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Diamond</a:t>
            </a:r>
            <a:r>
              <a:t>:</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Were hunter-gatherers healthier or sicker than agricultural-age humans? </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evidence makes us rank the health of hunter-gatherers and agrarians the way we do?</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Why did people choose to move into the agrarian mode of civilization, rather than remaining hunter-gatherers?</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does Jared Diamond assume that a good society consists of when he goes about analyzing whether the invention of agriculture was a “mistake”?</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Keynes</a:t>
            </a:r>
            <a:r>
              <a:t>:</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would be in 2030, a century after he wrote his essay?</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had to become before increasing one’s material wealth would cease to be thought of as an important thing at all?</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did Keynes think people in the middle of the century of the 2000s would probably focus their energy on?</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reasons did Keynes give for expecting the advance in human material wealth and well being that he expected?</a:t>
            </a:r>
          </a:p>
          <a:p>
            <a:pPr marL="0" indent="0" defTabSz="410764">
              <a:spcBef>
                <a:spcPts val="0"/>
              </a:spcBef>
              <a:buSzTx/>
              <a:buNone/>
              <a:defRPr b="1"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Let me start this discussion off by asking four questions:</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Which themes of this course are pedagogically excessive—give you too much to learn and remember, hence learn and remember it less well?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that is not a theme of this course should be? What is missing from the story that DeLong wants to tell?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Diamond’s pessimism? </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Keynes’s optimism?</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sp>
        <p:nvSpPr>
          <p:cNvPr id="173" name="184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184 words</a:t>
            </a:r>
          </a:p>
        </p:txBody>
      </p:sp>
      <p:pic>
        <p:nvPicPr>
          <p:cNvPr id="174" name="Image" descr="Image"/>
          <p:cNvPicPr>
            <a:picLocks noChangeAspect="1"/>
          </p:cNvPicPr>
          <p:nvPr/>
        </p:nvPicPr>
        <p:blipFill>
          <a:blip r:embed="rId3">
            <a:extLst/>
          </a:blip>
          <a:srcRect l="0" t="11106" r="0" b="0"/>
          <a:stretch>
            <a:fillRect/>
          </a:stretch>
        </p:blipFill>
        <p:spPr>
          <a:xfrm>
            <a:off x="5339948" y="1142998"/>
            <a:ext cx="3662587" cy="5397589"/>
          </a:xfrm>
          <a:prstGeom prst="rect">
            <a:avLst/>
          </a:prstGeom>
          <a:ln w="12700">
            <a:miter lim="400000"/>
          </a:ln>
        </p:spPr>
      </p:pic>
      <p:sp>
        <p:nvSpPr>
          <p:cNvPr id="175" name="About the Course"/>
          <p:cNvSpPr txBox="1"/>
          <p:nvPr>
            <p:ph type="title" idx="4294967295"/>
          </p:nvPr>
        </p:nvSpPr>
        <p:spPr>
          <a:xfrm>
            <a:off x="112563" y="6381"/>
            <a:ext cx="8890001" cy="1143001"/>
          </a:xfrm>
          <a:prstGeom prst="rect">
            <a:avLst/>
          </a:prstGeom>
        </p:spPr>
        <p:txBody>
          <a:bodyPr lIns="45718" tIns="45718" rIns="45718" bIns="45718"/>
          <a:lstStyle>
            <a:lvl1pPr defTabSz="196596">
              <a:defRPr sz="3440">
                <a:solidFill>
                  <a:srgbClr val="000080"/>
                </a:solidFill>
              </a:defRPr>
            </a:lvl1pPr>
          </a:lstStyle>
          <a:p>
            <a:pPr/>
            <a:r>
              <a:t>React to the Required Readings—Write &amp; Discuss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About the Course"/>
          <p:cNvSpPr txBox="1"/>
          <p:nvPr>
            <p:ph type="title" idx="4294967295"/>
          </p:nvPr>
        </p:nvSpPr>
        <p:spPr>
          <a:xfrm>
            <a:off x="112563" y="-3"/>
            <a:ext cx="8890001" cy="1143001"/>
          </a:xfrm>
          <a:prstGeom prst="rect">
            <a:avLst/>
          </a:prstGeom>
        </p:spPr>
        <p:txBody>
          <a:bodyPr lIns="45718" tIns="45718" rIns="45718" bIns="45718"/>
          <a:lstStyle>
            <a:lvl1pPr defTabSz="228600">
              <a:defRPr sz="4000"/>
            </a:lvl1pPr>
          </a:lstStyle>
          <a:p>
            <a:pPr/>
            <a:r>
              <a:t>Lectures, Slides, &amp; Q&amp;A: Module 1.3 </a:t>
            </a:r>
          </a:p>
        </p:txBody>
      </p:sp>
      <p:pic>
        <p:nvPicPr>
          <p:cNvPr id="178"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79"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8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1"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2"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Lecture slides</a:t>
            </a:r>
            <a:r>
              <a:t> with audio:</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Grand growth narrative</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Inequality &amp; humanity</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What has gone badly wrong</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Slouching towards utopia?</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Zoom Q&amp;A</a:t>
            </a:r>
            <a:r>
              <a:t> session: </a:t>
            </a:r>
          </a:p>
          <a:p>
            <a:pPr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TBS (to be scheduled)</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Optional lecture slides</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283463">
              <a:defRPr sz="4960"/>
            </a:lvl1pPr>
          </a:lstStyle>
          <a:p>
            <a:pPr/>
            <a:r>
              <a:t>1.3. Lecture slides with audio</a:t>
            </a:r>
          </a:p>
        </p:txBody>
      </p:sp>
      <p:pic>
        <p:nvPicPr>
          <p:cNvPr id="185"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86"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87"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8"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9"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Grand growth narrative</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 7:45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Inequality &amp; humanity</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 9:30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What has gone badly wrong</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 6:15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Slouching towards utopia?</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